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3.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2" r:id="rId3"/>
    <p:sldId id="257" r:id="rId4"/>
    <p:sldId id="259" r:id="rId5"/>
    <p:sldId id="265" r:id="rId6"/>
    <p:sldId id="260" r:id="rId7"/>
    <p:sldId id="271" r:id="rId8"/>
    <p:sldId id="272" r:id="rId9"/>
    <p:sldId id="269" r:id="rId10"/>
    <p:sldId id="266" r:id="rId11"/>
    <p:sldId id="261" r:id="rId12"/>
    <p:sldId id="263" r:id="rId13"/>
    <p:sldId id="264"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7C947-266C-4A53-84BA-15DD4972C6C9}" type="doc">
      <dgm:prSet loTypeId="urn:microsoft.com/office/officeart/2018/5/layout/CenteredIconLabelDescriptionList" loCatId="icon" qsTypeId="urn:microsoft.com/office/officeart/2005/8/quickstyle/simple4" qsCatId="simple" csTypeId="urn:microsoft.com/office/officeart/2018/5/colors/Iconchunking_neutralbg_accent0_3" csCatId="mainScheme" phldr="1"/>
      <dgm:spPr/>
      <dgm:t>
        <a:bodyPr/>
        <a:lstStyle/>
        <a:p>
          <a:endParaRPr lang="en-US"/>
        </a:p>
      </dgm:t>
    </dgm:pt>
    <dgm:pt modelId="{F0F07404-89AC-4F74-9A38-B0ECFFA9E4EE}">
      <dgm:prSet/>
      <dgm:spPr/>
      <dgm:t>
        <a:bodyPr/>
        <a:lstStyle/>
        <a:p>
          <a:pPr>
            <a:lnSpc>
              <a:spcPct val="100000"/>
            </a:lnSpc>
            <a:defRPr b="1"/>
          </a:pPr>
          <a:r>
            <a:rPr lang="en-US" b="0" dirty="0">
              <a:latin typeface="Arial" panose="020B0604020202020204" pitchFamily="34" charset="0"/>
              <a:ea typeface="Roboto" panose="02000000000000000000" pitchFamily="2" charset="0"/>
              <a:cs typeface="Arial" panose="020B0604020202020204" pitchFamily="34" charset="0"/>
            </a:rPr>
            <a:t>Chronic stress – Cortisol</a:t>
          </a:r>
        </a:p>
      </dgm:t>
    </dgm:pt>
    <dgm:pt modelId="{8752CBB0-09B4-4B92-B53A-A9537AFDB093}" type="parTrans" cxnId="{5AD9A63F-8676-4331-AF73-C14FF34DCFD3}">
      <dgm:prSet/>
      <dgm:spPr/>
      <dgm:t>
        <a:bodyPr/>
        <a:lstStyle/>
        <a:p>
          <a:endParaRPr lang="en-US"/>
        </a:p>
      </dgm:t>
    </dgm:pt>
    <dgm:pt modelId="{83EAECB8-A80E-42C6-AB21-6CF381C19A65}" type="sibTrans" cxnId="{5AD9A63F-8676-4331-AF73-C14FF34DCFD3}">
      <dgm:prSet/>
      <dgm:spPr/>
      <dgm:t>
        <a:bodyPr/>
        <a:lstStyle/>
        <a:p>
          <a:endParaRPr lang="en-US"/>
        </a:p>
      </dgm:t>
    </dgm:pt>
    <dgm:pt modelId="{F3EA29EB-5208-48D1-8B9E-E76ECEE1AAFA}">
      <dgm:prSet/>
      <dgm:spPr/>
      <dgm:t>
        <a:bodyPr/>
        <a:lstStyle/>
        <a:p>
          <a:pPr>
            <a:lnSpc>
              <a:spcPct val="100000"/>
            </a:lnSpc>
          </a:pPr>
          <a:r>
            <a:rPr lang="en-US" dirty="0">
              <a:latin typeface="Arial" panose="020B0604020202020204" pitchFamily="34" charset="0"/>
              <a:cs typeface="Arial" panose="020B0604020202020204" pitchFamily="34" charset="0"/>
            </a:rPr>
            <a:t>Effects developing immune system, hormones, and way DNA is read and transcribed by the brain</a:t>
          </a:r>
        </a:p>
      </dgm:t>
    </dgm:pt>
    <dgm:pt modelId="{7FA41894-32DD-496B-8B81-7279E9C1EA9A}" type="parTrans" cxnId="{8597C4E1-B5BB-45AC-86E4-164047C93D5D}">
      <dgm:prSet/>
      <dgm:spPr/>
      <dgm:t>
        <a:bodyPr/>
        <a:lstStyle/>
        <a:p>
          <a:endParaRPr lang="en-US"/>
        </a:p>
      </dgm:t>
    </dgm:pt>
    <dgm:pt modelId="{A43F932D-A481-4CBF-A276-8D5B724379B3}" type="sibTrans" cxnId="{8597C4E1-B5BB-45AC-86E4-164047C93D5D}">
      <dgm:prSet/>
      <dgm:spPr/>
      <dgm:t>
        <a:bodyPr/>
        <a:lstStyle/>
        <a:p>
          <a:endParaRPr lang="en-US"/>
        </a:p>
      </dgm:t>
    </dgm:pt>
    <dgm:pt modelId="{C167A1B1-9948-44D2-9F66-85E3C8DCDB6E}">
      <dgm:prSet/>
      <dgm:spPr/>
      <dgm:t>
        <a:bodyPr/>
        <a:lstStyle/>
        <a:p>
          <a:pPr>
            <a:lnSpc>
              <a:spcPct val="100000"/>
            </a:lnSpc>
            <a:defRPr b="1"/>
          </a:pPr>
          <a:r>
            <a:rPr lang="en-US" b="0" dirty="0">
              <a:latin typeface="Arial" panose="020B0604020202020204" pitchFamily="34" charset="0"/>
              <a:ea typeface="Roboto" panose="02000000000000000000" pitchFamily="2" charset="0"/>
              <a:cs typeface="Arial" panose="020B0604020202020204" pitchFamily="34" charset="0"/>
            </a:rPr>
            <a:t>On The Brain</a:t>
          </a:r>
        </a:p>
      </dgm:t>
    </dgm:pt>
    <dgm:pt modelId="{E7100D39-EE47-4F0F-B048-AD0BFFB932E2}" type="parTrans" cxnId="{34D9B299-7101-4F60-8A45-5287C92AFFE1}">
      <dgm:prSet/>
      <dgm:spPr/>
      <dgm:t>
        <a:bodyPr/>
        <a:lstStyle/>
        <a:p>
          <a:endParaRPr lang="en-US"/>
        </a:p>
      </dgm:t>
    </dgm:pt>
    <dgm:pt modelId="{90CC2F88-1807-4F8D-B4E2-CE1521A35F5D}" type="sibTrans" cxnId="{34D9B299-7101-4F60-8A45-5287C92AFFE1}">
      <dgm:prSet/>
      <dgm:spPr/>
      <dgm:t>
        <a:bodyPr/>
        <a:lstStyle/>
        <a:p>
          <a:endParaRPr lang="en-US"/>
        </a:p>
      </dgm:t>
    </dgm:pt>
    <dgm:pt modelId="{AAAAE43D-F571-4FD5-AD23-DB07F045EE76}">
      <dgm:prSet/>
      <dgm:spPr/>
      <dgm:t>
        <a:bodyPr/>
        <a:lstStyle/>
        <a:p>
          <a:pPr>
            <a:lnSpc>
              <a:spcPct val="100000"/>
            </a:lnSpc>
          </a:pPr>
          <a:r>
            <a:rPr lang="en-US" dirty="0">
              <a:latin typeface="Arial" panose="020B0604020202020204" pitchFamily="34" charset="0"/>
              <a:cs typeface="Arial" panose="020B0604020202020204" pitchFamily="34" charset="0"/>
            </a:rPr>
            <a:t>Prefrontal Cortex a.k.a. “Thinking Center”</a:t>
          </a:r>
        </a:p>
      </dgm:t>
    </dgm:pt>
    <dgm:pt modelId="{39F0498B-C993-44D2-982F-4144D3F88956}" type="parTrans" cxnId="{8AEDF396-25DF-4CC5-98DC-48E007A8EE4E}">
      <dgm:prSet/>
      <dgm:spPr/>
      <dgm:t>
        <a:bodyPr/>
        <a:lstStyle/>
        <a:p>
          <a:endParaRPr lang="en-US"/>
        </a:p>
      </dgm:t>
    </dgm:pt>
    <dgm:pt modelId="{E85CCD90-BEBB-45C2-912F-692EDE2992FB}" type="sibTrans" cxnId="{8AEDF396-25DF-4CC5-98DC-48E007A8EE4E}">
      <dgm:prSet/>
      <dgm:spPr/>
      <dgm:t>
        <a:bodyPr/>
        <a:lstStyle/>
        <a:p>
          <a:endParaRPr lang="en-US"/>
        </a:p>
      </dgm:t>
    </dgm:pt>
    <dgm:pt modelId="{BAA7E1A3-E612-4663-9294-812CF422B45F}">
      <dgm:prSet/>
      <dgm:spPr/>
      <dgm:t>
        <a:bodyPr/>
        <a:lstStyle/>
        <a:p>
          <a:pPr>
            <a:lnSpc>
              <a:spcPct val="100000"/>
            </a:lnSpc>
          </a:pPr>
          <a:r>
            <a:rPr lang="en-US" dirty="0">
              <a:latin typeface="Arial" panose="020B0604020202020204" pitchFamily="34" charset="0"/>
              <a:cs typeface="Arial" panose="020B0604020202020204" pitchFamily="34" charset="0"/>
            </a:rPr>
            <a:t>Anterior Cingulate Cortex (ACC) a.k.a. “Emotion Regulation Center”</a:t>
          </a:r>
        </a:p>
      </dgm:t>
    </dgm:pt>
    <dgm:pt modelId="{03BE6524-24D2-4BE4-B680-052F2A119DAB}" type="parTrans" cxnId="{6F79318F-613A-476E-A683-068107F750ED}">
      <dgm:prSet/>
      <dgm:spPr/>
      <dgm:t>
        <a:bodyPr/>
        <a:lstStyle/>
        <a:p>
          <a:endParaRPr lang="en-US"/>
        </a:p>
      </dgm:t>
    </dgm:pt>
    <dgm:pt modelId="{D0DE31C9-6BA2-4F84-8861-F593620A49C1}" type="sibTrans" cxnId="{6F79318F-613A-476E-A683-068107F750ED}">
      <dgm:prSet/>
      <dgm:spPr/>
      <dgm:t>
        <a:bodyPr/>
        <a:lstStyle/>
        <a:p>
          <a:endParaRPr lang="en-US"/>
        </a:p>
      </dgm:t>
    </dgm:pt>
    <dgm:pt modelId="{4855224A-95DC-4698-9664-DFD2E2E36547}">
      <dgm:prSet/>
      <dgm:spPr/>
      <dgm:t>
        <a:bodyPr/>
        <a:lstStyle/>
        <a:p>
          <a:pPr>
            <a:lnSpc>
              <a:spcPct val="100000"/>
            </a:lnSpc>
          </a:pPr>
          <a:r>
            <a:rPr lang="en-US" dirty="0">
              <a:latin typeface="Arial" panose="020B0604020202020204" pitchFamily="34" charset="0"/>
              <a:cs typeface="Arial" panose="020B0604020202020204" pitchFamily="34" charset="0"/>
            </a:rPr>
            <a:t>Amygdala a.k.a. “Fear Center”</a:t>
          </a:r>
        </a:p>
      </dgm:t>
    </dgm:pt>
    <dgm:pt modelId="{FFFEA15E-A44E-403E-B8F4-FCE945B301A2}" type="parTrans" cxnId="{7D3A9E31-5DBD-4CA9-BA99-E5B64AD74B3B}">
      <dgm:prSet/>
      <dgm:spPr/>
      <dgm:t>
        <a:bodyPr/>
        <a:lstStyle/>
        <a:p>
          <a:endParaRPr lang="en-US"/>
        </a:p>
      </dgm:t>
    </dgm:pt>
    <dgm:pt modelId="{56E50100-3735-4283-8319-2E8FCABAAACA}" type="sibTrans" cxnId="{7D3A9E31-5DBD-4CA9-BA99-E5B64AD74B3B}">
      <dgm:prSet/>
      <dgm:spPr/>
      <dgm:t>
        <a:bodyPr/>
        <a:lstStyle/>
        <a:p>
          <a:endParaRPr lang="en-US"/>
        </a:p>
      </dgm:t>
    </dgm:pt>
    <dgm:pt modelId="{4EC02B09-E2BA-43AA-AA33-4FCEC1287A9D}" type="pres">
      <dgm:prSet presAssocID="{EC17C947-266C-4A53-84BA-15DD4972C6C9}" presName="root" presStyleCnt="0">
        <dgm:presLayoutVars>
          <dgm:dir/>
          <dgm:resizeHandles val="exact"/>
        </dgm:presLayoutVars>
      </dgm:prSet>
      <dgm:spPr/>
    </dgm:pt>
    <dgm:pt modelId="{4E26841C-97B8-4A66-BAA4-364BC5206D6A}" type="pres">
      <dgm:prSet presAssocID="{F0F07404-89AC-4F74-9A38-B0ECFFA9E4EE}" presName="compNode" presStyleCnt="0"/>
      <dgm:spPr/>
    </dgm:pt>
    <dgm:pt modelId="{B80978C4-F5D6-46BA-9BE3-DC6F34536B62}" type="pres">
      <dgm:prSet presAssocID="{F0F07404-89AC-4F74-9A38-B0ECFFA9E4E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BAAEEA8C-27FC-4BE2-A008-3851DAA0C843}" type="pres">
      <dgm:prSet presAssocID="{F0F07404-89AC-4F74-9A38-B0ECFFA9E4EE}" presName="iconSpace" presStyleCnt="0"/>
      <dgm:spPr/>
    </dgm:pt>
    <dgm:pt modelId="{718B02D5-63C8-4CDD-8619-2A652CA2DF23}" type="pres">
      <dgm:prSet presAssocID="{F0F07404-89AC-4F74-9A38-B0ECFFA9E4EE}" presName="parTx" presStyleLbl="revTx" presStyleIdx="0" presStyleCnt="4">
        <dgm:presLayoutVars>
          <dgm:chMax val="0"/>
          <dgm:chPref val="0"/>
        </dgm:presLayoutVars>
      </dgm:prSet>
      <dgm:spPr/>
    </dgm:pt>
    <dgm:pt modelId="{B48DCDDF-FD19-4F47-84BF-0892F51F18F3}" type="pres">
      <dgm:prSet presAssocID="{F0F07404-89AC-4F74-9A38-B0ECFFA9E4EE}" presName="txSpace" presStyleCnt="0"/>
      <dgm:spPr/>
    </dgm:pt>
    <dgm:pt modelId="{5E695EF8-D8A2-489A-9098-01C730DFCB37}" type="pres">
      <dgm:prSet presAssocID="{F0F07404-89AC-4F74-9A38-B0ECFFA9E4EE}" presName="desTx" presStyleLbl="revTx" presStyleIdx="1" presStyleCnt="4">
        <dgm:presLayoutVars/>
      </dgm:prSet>
      <dgm:spPr/>
    </dgm:pt>
    <dgm:pt modelId="{4C2343E6-B316-4F1F-ACED-004D9B8F1F0E}" type="pres">
      <dgm:prSet presAssocID="{83EAECB8-A80E-42C6-AB21-6CF381C19A65}" presName="sibTrans" presStyleCnt="0"/>
      <dgm:spPr/>
    </dgm:pt>
    <dgm:pt modelId="{06FCC8F3-29A0-4009-87F1-4E88FAD3D867}" type="pres">
      <dgm:prSet presAssocID="{C167A1B1-9948-44D2-9F66-85E3C8DCDB6E}" presName="compNode" presStyleCnt="0"/>
      <dgm:spPr/>
    </dgm:pt>
    <dgm:pt modelId="{9B9C2F8E-E401-4BDC-BB36-979F483AFC6B}" type="pres">
      <dgm:prSet presAssocID="{C167A1B1-9948-44D2-9F66-85E3C8DCDB6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20FE7D74-69FA-4AE8-A9D1-C9901B1C533E}" type="pres">
      <dgm:prSet presAssocID="{C167A1B1-9948-44D2-9F66-85E3C8DCDB6E}" presName="iconSpace" presStyleCnt="0"/>
      <dgm:spPr/>
    </dgm:pt>
    <dgm:pt modelId="{B0B4F503-8237-4031-B902-E36A5E77D984}" type="pres">
      <dgm:prSet presAssocID="{C167A1B1-9948-44D2-9F66-85E3C8DCDB6E}" presName="parTx" presStyleLbl="revTx" presStyleIdx="2" presStyleCnt="4">
        <dgm:presLayoutVars>
          <dgm:chMax val="0"/>
          <dgm:chPref val="0"/>
        </dgm:presLayoutVars>
      </dgm:prSet>
      <dgm:spPr/>
    </dgm:pt>
    <dgm:pt modelId="{8697ED6A-6D12-487F-9B7E-06C8D3145379}" type="pres">
      <dgm:prSet presAssocID="{C167A1B1-9948-44D2-9F66-85E3C8DCDB6E}" presName="txSpace" presStyleCnt="0"/>
      <dgm:spPr/>
    </dgm:pt>
    <dgm:pt modelId="{EEC45FE7-3953-4474-9390-8E57BF32D9BA}" type="pres">
      <dgm:prSet presAssocID="{C167A1B1-9948-44D2-9F66-85E3C8DCDB6E}" presName="desTx" presStyleLbl="revTx" presStyleIdx="3" presStyleCnt="4">
        <dgm:presLayoutVars/>
      </dgm:prSet>
      <dgm:spPr/>
    </dgm:pt>
  </dgm:ptLst>
  <dgm:cxnLst>
    <dgm:cxn modelId="{5670982B-CB40-403E-8A7E-C9C2080ECCD0}" type="presOf" srcId="{C167A1B1-9948-44D2-9F66-85E3C8DCDB6E}" destId="{B0B4F503-8237-4031-B902-E36A5E77D984}" srcOrd="0" destOrd="0" presId="urn:microsoft.com/office/officeart/2018/5/layout/CenteredIconLabelDescriptionList"/>
    <dgm:cxn modelId="{7D3A9E31-5DBD-4CA9-BA99-E5B64AD74B3B}" srcId="{C167A1B1-9948-44D2-9F66-85E3C8DCDB6E}" destId="{4855224A-95DC-4698-9664-DFD2E2E36547}" srcOrd="2" destOrd="0" parTransId="{FFFEA15E-A44E-403E-B8F4-FCE945B301A2}" sibTransId="{56E50100-3735-4283-8319-2E8FCABAAACA}"/>
    <dgm:cxn modelId="{5AD9A63F-8676-4331-AF73-C14FF34DCFD3}" srcId="{EC17C947-266C-4A53-84BA-15DD4972C6C9}" destId="{F0F07404-89AC-4F74-9A38-B0ECFFA9E4EE}" srcOrd="0" destOrd="0" parTransId="{8752CBB0-09B4-4B92-B53A-A9537AFDB093}" sibTransId="{83EAECB8-A80E-42C6-AB21-6CF381C19A65}"/>
    <dgm:cxn modelId="{DBDE3E55-59F6-4C1E-B4E1-01E3B1D7C4F1}" type="presOf" srcId="{F0F07404-89AC-4F74-9A38-B0ECFFA9E4EE}" destId="{718B02D5-63C8-4CDD-8619-2A652CA2DF23}" srcOrd="0" destOrd="0" presId="urn:microsoft.com/office/officeart/2018/5/layout/CenteredIconLabelDescriptionList"/>
    <dgm:cxn modelId="{6F79318F-613A-476E-A683-068107F750ED}" srcId="{C167A1B1-9948-44D2-9F66-85E3C8DCDB6E}" destId="{BAA7E1A3-E612-4663-9294-812CF422B45F}" srcOrd="1" destOrd="0" parTransId="{03BE6524-24D2-4BE4-B680-052F2A119DAB}" sibTransId="{D0DE31C9-6BA2-4F84-8861-F593620A49C1}"/>
    <dgm:cxn modelId="{8AEDF396-25DF-4CC5-98DC-48E007A8EE4E}" srcId="{C167A1B1-9948-44D2-9F66-85E3C8DCDB6E}" destId="{AAAAE43D-F571-4FD5-AD23-DB07F045EE76}" srcOrd="0" destOrd="0" parTransId="{39F0498B-C993-44D2-982F-4144D3F88956}" sibTransId="{E85CCD90-BEBB-45C2-912F-692EDE2992FB}"/>
    <dgm:cxn modelId="{34D9B299-7101-4F60-8A45-5287C92AFFE1}" srcId="{EC17C947-266C-4A53-84BA-15DD4972C6C9}" destId="{C167A1B1-9948-44D2-9F66-85E3C8DCDB6E}" srcOrd="1" destOrd="0" parTransId="{E7100D39-EE47-4F0F-B048-AD0BFFB932E2}" sibTransId="{90CC2F88-1807-4F8D-B4E2-CE1521A35F5D}"/>
    <dgm:cxn modelId="{7FE85BA1-635A-4744-9AA2-A6E3BAF2AA52}" type="presOf" srcId="{4855224A-95DC-4698-9664-DFD2E2E36547}" destId="{EEC45FE7-3953-4474-9390-8E57BF32D9BA}" srcOrd="0" destOrd="2" presId="urn:microsoft.com/office/officeart/2018/5/layout/CenteredIconLabelDescriptionList"/>
    <dgm:cxn modelId="{696AE4AF-09E5-43EB-B69C-FB74E0250A49}" type="presOf" srcId="{AAAAE43D-F571-4FD5-AD23-DB07F045EE76}" destId="{EEC45FE7-3953-4474-9390-8E57BF32D9BA}" srcOrd="0" destOrd="0" presId="urn:microsoft.com/office/officeart/2018/5/layout/CenteredIconLabelDescriptionList"/>
    <dgm:cxn modelId="{C77C92B8-5DC9-450B-8F68-001DE35E4389}" type="presOf" srcId="{BAA7E1A3-E612-4663-9294-812CF422B45F}" destId="{EEC45FE7-3953-4474-9390-8E57BF32D9BA}" srcOrd="0" destOrd="1" presId="urn:microsoft.com/office/officeart/2018/5/layout/CenteredIconLabelDescriptionList"/>
    <dgm:cxn modelId="{119364BD-179A-4EB3-9672-DC4854578076}" type="presOf" srcId="{F3EA29EB-5208-48D1-8B9E-E76ECEE1AAFA}" destId="{5E695EF8-D8A2-489A-9098-01C730DFCB37}" srcOrd="0" destOrd="0" presId="urn:microsoft.com/office/officeart/2018/5/layout/CenteredIconLabelDescriptionList"/>
    <dgm:cxn modelId="{8597C4E1-B5BB-45AC-86E4-164047C93D5D}" srcId="{F0F07404-89AC-4F74-9A38-B0ECFFA9E4EE}" destId="{F3EA29EB-5208-48D1-8B9E-E76ECEE1AAFA}" srcOrd="0" destOrd="0" parTransId="{7FA41894-32DD-496B-8B81-7279E9C1EA9A}" sibTransId="{A43F932D-A481-4CBF-A276-8D5B724379B3}"/>
    <dgm:cxn modelId="{1D85EAF2-8E52-4650-A3BE-379B88AB40AF}" type="presOf" srcId="{EC17C947-266C-4A53-84BA-15DD4972C6C9}" destId="{4EC02B09-E2BA-43AA-AA33-4FCEC1287A9D}" srcOrd="0" destOrd="0" presId="urn:microsoft.com/office/officeart/2018/5/layout/CenteredIconLabelDescriptionList"/>
    <dgm:cxn modelId="{1BD4597E-D235-4E97-9A32-C4497B6B1092}" type="presParOf" srcId="{4EC02B09-E2BA-43AA-AA33-4FCEC1287A9D}" destId="{4E26841C-97B8-4A66-BAA4-364BC5206D6A}" srcOrd="0" destOrd="0" presId="urn:microsoft.com/office/officeart/2018/5/layout/CenteredIconLabelDescriptionList"/>
    <dgm:cxn modelId="{1EF052FC-9B9B-4F26-87B5-A17CD514F100}" type="presParOf" srcId="{4E26841C-97B8-4A66-BAA4-364BC5206D6A}" destId="{B80978C4-F5D6-46BA-9BE3-DC6F34536B62}" srcOrd="0" destOrd="0" presId="urn:microsoft.com/office/officeart/2018/5/layout/CenteredIconLabelDescriptionList"/>
    <dgm:cxn modelId="{DCADF7AD-BEC1-442E-8203-F97182F4975A}" type="presParOf" srcId="{4E26841C-97B8-4A66-BAA4-364BC5206D6A}" destId="{BAAEEA8C-27FC-4BE2-A008-3851DAA0C843}" srcOrd="1" destOrd="0" presId="urn:microsoft.com/office/officeart/2018/5/layout/CenteredIconLabelDescriptionList"/>
    <dgm:cxn modelId="{29EABA0C-68F1-443C-BA3D-13947DE6382E}" type="presParOf" srcId="{4E26841C-97B8-4A66-BAA4-364BC5206D6A}" destId="{718B02D5-63C8-4CDD-8619-2A652CA2DF23}" srcOrd="2" destOrd="0" presId="urn:microsoft.com/office/officeart/2018/5/layout/CenteredIconLabelDescriptionList"/>
    <dgm:cxn modelId="{A7C3D425-8441-4BF6-A97B-5DB25B76073B}" type="presParOf" srcId="{4E26841C-97B8-4A66-BAA4-364BC5206D6A}" destId="{B48DCDDF-FD19-4F47-84BF-0892F51F18F3}" srcOrd="3" destOrd="0" presId="urn:microsoft.com/office/officeart/2018/5/layout/CenteredIconLabelDescriptionList"/>
    <dgm:cxn modelId="{AEB390D2-8938-4ED0-B467-3C4AEF18A663}" type="presParOf" srcId="{4E26841C-97B8-4A66-BAA4-364BC5206D6A}" destId="{5E695EF8-D8A2-489A-9098-01C730DFCB37}" srcOrd="4" destOrd="0" presId="urn:microsoft.com/office/officeart/2018/5/layout/CenteredIconLabelDescriptionList"/>
    <dgm:cxn modelId="{94CF1034-4E59-4FB8-99F4-E372F73E6251}" type="presParOf" srcId="{4EC02B09-E2BA-43AA-AA33-4FCEC1287A9D}" destId="{4C2343E6-B316-4F1F-ACED-004D9B8F1F0E}" srcOrd="1" destOrd="0" presId="urn:microsoft.com/office/officeart/2018/5/layout/CenteredIconLabelDescriptionList"/>
    <dgm:cxn modelId="{03D0AEC1-A61A-4480-80E5-67F42E8B38A0}" type="presParOf" srcId="{4EC02B09-E2BA-43AA-AA33-4FCEC1287A9D}" destId="{06FCC8F3-29A0-4009-87F1-4E88FAD3D867}" srcOrd="2" destOrd="0" presId="urn:microsoft.com/office/officeart/2018/5/layout/CenteredIconLabelDescriptionList"/>
    <dgm:cxn modelId="{D702422F-72BB-4F11-B9BA-A85D4B80B3C1}" type="presParOf" srcId="{06FCC8F3-29A0-4009-87F1-4E88FAD3D867}" destId="{9B9C2F8E-E401-4BDC-BB36-979F483AFC6B}" srcOrd="0" destOrd="0" presId="urn:microsoft.com/office/officeart/2018/5/layout/CenteredIconLabelDescriptionList"/>
    <dgm:cxn modelId="{78B0DFCC-2288-44C9-8C8F-75045E967BDF}" type="presParOf" srcId="{06FCC8F3-29A0-4009-87F1-4E88FAD3D867}" destId="{20FE7D74-69FA-4AE8-A9D1-C9901B1C533E}" srcOrd="1" destOrd="0" presId="urn:microsoft.com/office/officeart/2018/5/layout/CenteredIconLabelDescriptionList"/>
    <dgm:cxn modelId="{78A5BEF3-C378-4755-BF44-0E2A0DCE3C71}" type="presParOf" srcId="{06FCC8F3-29A0-4009-87F1-4E88FAD3D867}" destId="{B0B4F503-8237-4031-B902-E36A5E77D984}" srcOrd="2" destOrd="0" presId="urn:microsoft.com/office/officeart/2018/5/layout/CenteredIconLabelDescriptionList"/>
    <dgm:cxn modelId="{D7FD7EC2-19F4-467B-B28A-00F687DC0A88}" type="presParOf" srcId="{06FCC8F3-29A0-4009-87F1-4E88FAD3D867}" destId="{8697ED6A-6D12-487F-9B7E-06C8D3145379}" srcOrd="3" destOrd="0" presId="urn:microsoft.com/office/officeart/2018/5/layout/CenteredIconLabelDescriptionList"/>
    <dgm:cxn modelId="{4426630A-B673-4E5B-8189-F1D2E63AF32D}" type="presParOf" srcId="{06FCC8F3-29A0-4009-87F1-4E88FAD3D867}" destId="{EEC45FE7-3953-4474-9390-8E57BF32D9B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978C4-F5D6-46BA-9BE3-DC6F34536B62}">
      <dsp:nvSpPr>
        <dsp:cNvPr id="0" name=""/>
        <dsp:cNvSpPr/>
      </dsp:nvSpPr>
      <dsp:spPr>
        <a:xfrm>
          <a:off x="1963800" y="39483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18B02D5-63C8-4CDD-8619-2A652CA2DF23}">
      <dsp:nvSpPr>
        <dsp:cNvPr id="0" name=""/>
        <dsp:cNvSpPr/>
      </dsp:nvSpPr>
      <dsp:spPr>
        <a:xfrm>
          <a:off x="559800" y="20599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b="0" kern="1200" dirty="0">
              <a:latin typeface="Arial" panose="020B0604020202020204" pitchFamily="34" charset="0"/>
              <a:ea typeface="Roboto" panose="02000000000000000000" pitchFamily="2" charset="0"/>
              <a:cs typeface="Arial" panose="020B0604020202020204" pitchFamily="34" charset="0"/>
            </a:rPr>
            <a:t>Chronic stress – Cortisol</a:t>
          </a:r>
        </a:p>
      </dsp:txBody>
      <dsp:txXfrm>
        <a:off x="559800" y="2059984"/>
        <a:ext cx="4320000" cy="648000"/>
      </dsp:txXfrm>
    </dsp:sp>
    <dsp:sp modelId="{5E695EF8-D8A2-489A-9098-01C730DFCB37}">
      <dsp:nvSpPr>
        <dsp:cNvPr id="0" name=""/>
        <dsp:cNvSpPr/>
      </dsp:nvSpPr>
      <dsp:spPr>
        <a:xfrm>
          <a:off x="559800" y="2779218"/>
          <a:ext cx="4320000" cy="117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Effects developing immune system, hormones, and way DNA is read and transcribed by the brain</a:t>
          </a:r>
        </a:p>
      </dsp:txBody>
      <dsp:txXfrm>
        <a:off x="559800" y="2779218"/>
        <a:ext cx="4320000" cy="1177287"/>
      </dsp:txXfrm>
    </dsp:sp>
    <dsp:sp modelId="{9B9C2F8E-E401-4BDC-BB36-979F483AFC6B}">
      <dsp:nvSpPr>
        <dsp:cNvPr id="0" name=""/>
        <dsp:cNvSpPr/>
      </dsp:nvSpPr>
      <dsp:spPr>
        <a:xfrm>
          <a:off x="7039800" y="39483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0B4F503-8237-4031-B902-E36A5E77D984}">
      <dsp:nvSpPr>
        <dsp:cNvPr id="0" name=""/>
        <dsp:cNvSpPr/>
      </dsp:nvSpPr>
      <dsp:spPr>
        <a:xfrm>
          <a:off x="5635800" y="20599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b="0" kern="1200" dirty="0">
              <a:latin typeface="Arial" panose="020B0604020202020204" pitchFamily="34" charset="0"/>
              <a:ea typeface="Roboto" panose="02000000000000000000" pitchFamily="2" charset="0"/>
              <a:cs typeface="Arial" panose="020B0604020202020204" pitchFamily="34" charset="0"/>
            </a:rPr>
            <a:t>On The Brain</a:t>
          </a:r>
        </a:p>
      </dsp:txBody>
      <dsp:txXfrm>
        <a:off x="5635800" y="2059984"/>
        <a:ext cx="4320000" cy="648000"/>
      </dsp:txXfrm>
    </dsp:sp>
    <dsp:sp modelId="{EEC45FE7-3953-4474-9390-8E57BF32D9BA}">
      <dsp:nvSpPr>
        <dsp:cNvPr id="0" name=""/>
        <dsp:cNvSpPr/>
      </dsp:nvSpPr>
      <dsp:spPr>
        <a:xfrm>
          <a:off x="5635800" y="2779218"/>
          <a:ext cx="4320000" cy="117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Prefrontal Cortex a.k.a. “Thinking Center”</a:t>
          </a:r>
        </a:p>
        <a:p>
          <a:pPr marL="0" lvl="0" indent="0" algn="ctr"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Anterior Cingulate Cortex (ACC) a.k.a. “Emotion Regulation Center”</a:t>
          </a:r>
        </a:p>
        <a:p>
          <a:pPr marL="0" lvl="0" indent="0" algn="ctr"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Amygdala a.k.a. “Fear Center”</a:t>
          </a:r>
        </a:p>
      </dsp:txBody>
      <dsp:txXfrm>
        <a:off x="5635800" y="2779218"/>
        <a:ext cx="4320000" cy="117728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A7ADF-3E18-4C39-8510-E9CAC2D86922}"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A6034-8782-4D96-9104-277519E683FD}" type="slidenum">
              <a:rPr lang="en-US" smtClean="0"/>
              <a:t>‹#›</a:t>
            </a:fld>
            <a:endParaRPr lang="en-US"/>
          </a:p>
        </p:txBody>
      </p:sp>
    </p:spTree>
    <p:extLst>
      <p:ext uri="{BB962C8B-B14F-4D97-AF65-F5344CB8AC3E}">
        <p14:creationId xmlns:p14="http://schemas.microsoft.com/office/powerpoint/2010/main" val="351175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1</a:t>
            </a:fld>
            <a:endParaRPr lang="en-US"/>
          </a:p>
        </p:txBody>
      </p:sp>
    </p:spTree>
    <p:extLst>
      <p:ext uri="{BB962C8B-B14F-4D97-AF65-F5344CB8AC3E}">
        <p14:creationId xmlns:p14="http://schemas.microsoft.com/office/powerpoint/2010/main" val="427216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10</a:t>
            </a:fld>
            <a:endParaRPr lang="en-US"/>
          </a:p>
        </p:txBody>
      </p:sp>
    </p:spTree>
    <p:extLst>
      <p:ext uri="{BB962C8B-B14F-4D97-AF65-F5344CB8AC3E}">
        <p14:creationId xmlns:p14="http://schemas.microsoft.com/office/powerpoint/2010/main" val="297599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can learn normal childhood development from online resources such as 0 to 3, taking a parenting education class, or from the CDC Milestone App</a:t>
            </a:r>
          </a:p>
          <a:p>
            <a:endParaRPr lang="en-US" dirty="0"/>
          </a:p>
          <a:p>
            <a:r>
              <a:rPr lang="en-US" dirty="0"/>
              <a:t>Parents can find their village through parenting peer support groups, parenting classes, organizations they belong to, neighbors, family, friends, etc. </a:t>
            </a:r>
          </a:p>
        </p:txBody>
      </p:sp>
      <p:sp>
        <p:nvSpPr>
          <p:cNvPr id="4" name="Slide Number Placeholder 3"/>
          <p:cNvSpPr>
            <a:spLocks noGrp="1"/>
          </p:cNvSpPr>
          <p:nvPr>
            <p:ph type="sldNum" sz="quarter" idx="5"/>
          </p:nvPr>
        </p:nvSpPr>
        <p:spPr/>
        <p:txBody>
          <a:bodyPr/>
          <a:lstStyle/>
          <a:p>
            <a:fld id="{DEAA6034-8782-4D96-9104-277519E683FD}" type="slidenum">
              <a:rPr lang="en-US" smtClean="0"/>
              <a:t>11</a:t>
            </a:fld>
            <a:endParaRPr lang="en-US"/>
          </a:p>
        </p:txBody>
      </p:sp>
    </p:spTree>
    <p:extLst>
      <p:ext uri="{BB962C8B-B14F-4D97-AF65-F5344CB8AC3E}">
        <p14:creationId xmlns:p14="http://schemas.microsoft.com/office/powerpoint/2010/main" val="3470971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14</a:t>
            </a:fld>
            <a:endParaRPr lang="en-US"/>
          </a:p>
        </p:txBody>
      </p:sp>
    </p:spTree>
    <p:extLst>
      <p:ext uri="{BB962C8B-B14F-4D97-AF65-F5344CB8AC3E}">
        <p14:creationId xmlns:p14="http://schemas.microsoft.com/office/powerpoint/2010/main" val="324013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2</a:t>
            </a:fld>
            <a:endParaRPr lang="en-US"/>
          </a:p>
        </p:txBody>
      </p:sp>
    </p:spTree>
    <p:extLst>
      <p:ext uri="{BB962C8B-B14F-4D97-AF65-F5344CB8AC3E}">
        <p14:creationId xmlns:p14="http://schemas.microsoft.com/office/powerpoint/2010/main" val="93196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national level, 1 in 4 children will experience at least 1 form of abuse or neglect from 0-18. </a:t>
            </a:r>
          </a:p>
          <a:p>
            <a:r>
              <a:rPr lang="en-US" dirty="0"/>
              <a:t>Approximately 80% of perpetrators are parents or caregivers. Some perpetrators were once victims themselves. The stress and helplessness that can over come a parent can also contribute to abuse. Substance abuse is a factor in approximately 70% of cases. </a:t>
            </a:r>
          </a:p>
          <a:p>
            <a:endParaRPr lang="en-US" dirty="0"/>
          </a:p>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3</a:t>
            </a:fld>
            <a:endParaRPr lang="en-US"/>
          </a:p>
        </p:txBody>
      </p:sp>
    </p:spTree>
    <p:extLst>
      <p:ext uri="{BB962C8B-B14F-4D97-AF65-F5344CB8AC3E}">
        <p14:creationId xmlns:p14="http://schemas.microsoft.com/office/powerpoint/2010/main" val="374671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Threat of Harm: Domestic Violence, Drug Endangerment </a:t>
            </a:r>
          </a:p>
          <a:p>
            <a:r>
              <a:rPr lang="en-US" dirty="0"/>
              <a:t>Examples of Mental Injury: Ignoring a child/ failing to provide necessary stimulation, responsiveness or validation and nurturance; rejecting child’s value, isolating child from the family and community; terrorizing the child with continuous verbal assault; corrupting the child by encouraging destructive/antisocial behavior until the child is so impaired in </a:t>
            </a:r>
            <a:r>
              <a:rPr lang="en-US" dirty="0" err="1"/>
              <a:t>soci</a:t>
            </a:r>
            <a:r>
              <a:rPr lang="en-US" dirty="0"/>
              <a:t>-emotional development</a:t>
            </a:r>
          </a:p>
          <a:p>
            <a:r>
              <a:rPr lang="en-US" dirty="0"/>
              <a:t>Some key signs of abuse or neglect: You notice a child’s basic needs are regularly unmet, </a:t>
            </a:r>
          </a:p>
          <a:p>
            <a:r>
              <a:rPr lang="en-US" dirty="0"/>
              <a:t>Sexual child abuse: a child seems nervous or scared around a particular adult, You notice irregular bruising on child that does not look like play injuries, a child could behave too perfect or withdraw inward. Use of sexual behavior or language that is inappropriate for their age. Substance abuse at  an early age can also be a sign. </a:t>
            </a:r>
          </a:p>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4</a:t>
            </a:fld>
            <a:endParaRPr lang="en-US"/>
          </a:p>
        </p:txBody>
      </p:sp>
    </p:spTree>
    <p:extLst>
      <p:ext uri="{BB962C8B-B14F-4D97-AF65-F5344CB8AC3E}">
        <p14:creationId xmlns:p14="http://schemas.microsoft.com/office/powerpoint/2010/main" val="912343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Aces: Parental Divorce or Separation, Domestic Violence, Abuse, Neglect, Parents struggling with substance abuse or mental illness. </a:t>
            </a:r>
          </a:p>
          <a:p>
            <a:r>
              <a:rPr lang="en-US" dirty="0"/>
              <a:t>Findings cross demographics, </a:t>
            </a:r>
          </a:p>
          <a:p>
            <a:endParaRPr lang="en-US" dirty="0"/>
          </a:p>
          <a:p>
            <a:r>
              <a:rPr lang="en-US" dirty="0"/>
              <a:t>*Conversation everyone is likely to have 1-2, things would be easier if you have 0. You may learn something that is difficult or trouble, but we are in a position to make things better for children in our area. Go to the website for ACES to learn. To learn more about aces and resources associated with that go to ____</a:t>
            </a:r>
          </a:p>
          <a:p>
            <a:endParaRPr lang="en-US" dirty="0"/>
          </a:p>
          <a:p>
            <a:r>
              <a:rPr lang="en-US" dirty="0"/>
              <a:t>Resources, Trauma Informed Oregon, talking to your mental health provider, CDC website</a:t>
            </a:r>
          </a:p>
        </p:txBody>
      </p:sp>
      <p:sp>
        <p:nvSpPr>
          <p:cNvPr id="4" name="Slide Number Placeholder 3"/>
          <p:cNvSpPr>
            <a:spLocks noGrp="1"/>
          </p:cNvSpPr>
          <p:nvPr>
            <p:ph type="sldNum" sz="quarter" idx="5"/>
          </p:nvPr>
        </p:nvSpPr>
        <p:spPr/>
        <p:txBody>
          <a:bodyPr/>
          <a:lstStyle/>
          <a:p>
            <a:fld id="{DEAA6034-8782-4D96-9104-277519E683FD}" type="slidenum">
              <a:rPr lang="en-US" smtClean="0"/>
              <a:t>5</a:t>
            </a:fld>
            <a:endParaRPr lang="en-US"/>
          </a:p>
        </p:txBody>
      </p:sp>
    </p:spTree>
    <p:extLst>
      <p:ext uri="{BB962C8B-B14F-4D97-AF65-F5344CB8AC3E}">
        <p14:creationId xmlns:p14="http://schemas.microsoft.com/office/powerpoint/2010/main" val="132358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Trauma can be a single event or multiple events over time (complex, prolonged trauma)</a:t>
            </a:r>
          </a:p>
          <a:p>
            <a:r>
              <a:rPr lang="en-US" sz="1200" kern="1200" dirty="0">
                <a:solidFill>
                  <a:schemeClr val="tx1"/>
                </a:solidFill>
                <a:effectLst/>
                <a:latin typeface="+mn-lt"/>
                <a:ea typeface="+mn-ea"/>
                <a:cs typeface="+mn-cs"/>
              </a:rPr>
              <a:t>Repeated trauma over time, strengthen one’s survival neural networks making them quicker to respond. </a:t>
            </a:r>
          </a:p>
          <a:p>
            <a:r>
              <a:rPr lang="en-US" sz="1200" kern="1200" dirty="0">
                <a:solidFill>
                  <a:schemeClr val="tx1"/>
                </a:solidFill>
                <a:effectLst/>
                <a:latin typeface="+mn-lt"/>
                <a:ea typeface="+mn-ea"/>
                <a:cs typeface="+mn-cs"/>
              </a:rPr>
              <a:t>When we feel threatened or scared, our brains move resources away from thinking and more towards survival.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areas of brain impacted by trauma</a:t>
            </a:r>
          </a:p>
          <a:p>
            <a:pPr lvl="0"/>
            <a:r>
              <a:rPr lang="en-US" sz="1200" kern="1200" dirty="0">
                <a:solidFill>
                  <a:schemeClr val="tx1"/>
                </a:solidFill>
                <a:effectLst/>
                <a:latin typeface="+mn-lt"/>
                <a:ea typeface="+mn-ea"/>
                <a:cs typeface="+mn-cs"/>
              </a:rPr>
              <a:t>Prefrontal Cortex “Thinking Center”</a:t>
            </a:r>
          </a:p>
          <a:p>
            <a:pPr lvl="1"/>
            <a:r>
              <a:rPr lang="en-US" sz="1200" kern="1200" dirty="0">
                <a:solidFill>
                  <a:schemeClr val="tx1"/>
                </a:solidFill>
                <a:effectLst/>
                <a:latin typeface="+mn-lt"/>
                <a:ea typeface="+mn-ea"/>
                <a:cs typeface="+mn-cs"/>
              </a:rPr>
              <a:t>Responsible for Rational thought, problem-solving, personality, planning, empathy and awareness of  yourself/others. </a:t>
            </a:r>
          </a:p>
          <a:p>
            <a:pPr lvl="1"/>
            <a:r>
              <a:rPr lang="en-US" sz="1200" kern="1200" dirty="0">
                <a:solidFill>
                  <a:schemeClr val="tx1"/>
                </a:solidFill>
                <a:effectLst/>
                <a:latin typeface="+mn-lt"/>
                <a:ea typeface="+mn-ea"/>
                <a:cs typeface="+mn-cs"/>
              </a:rPr>
              <a:t>Under activated in a traumatized brain</a:t>
            </a:r>
          </a:p>
          <a:p>
            <a:pPr lvl="0"/>
            <a:r>
              <a:rPr lang="en-US" sz="1200" kern="1200" dirty="0">
                <a:solidFill>
                  <a:schemeClr val="tx1"/>
                </a:solidFill>
                <a:effectLst/>
                <a:latin typeface="+mn-lt"/>
                <a:ea typeface="+mn-ea"/>
                <a:cs typeface="+mn-cs"/>
              </a:rPr>
              <a:t>The anterior cingulate cortex (ACC) “Emotion Regulation Center”</a:t>
            </a:r>
          </a:p>
          <a:p>
            <a:pPr lvl="1"/>
            <a:r>
              <a:rPr lang="en-US" sz="1200" kern="1200" dirty="0">
                <a:solidFill>
                  <a:schemeClr val="tx1"/>
                </a:solidFill>
                <a:effectLst/>
                <a:latin typeface="+mn-lt"/>
                <a:ea typeface="+mn-ea"/>
                <a:cs typeface="+mn-cs"/>
              </a:rPr>
              <a:t>(in part) Responsible for regulating emotions, without being totally overwhelmed by them. i.e. not over-reacting or blowing up at a situation. </a:t>
            </a:r>
          </a:p>
          <a:p>
            <a:pPr lvl="1"/>
            <a:r>
              <a:rPr lang="en-US" sz="1200" kern="1200" dirty="0">
                <a:solidFill>
                  <a:schemeClr val="tx1"/>
                </a:solidFill>
                <a:effectLst/>
                <a:latin typeface="+mn-lt"/>
                <a:ea typeface="+mn-ea"/>
                <a:cs typeface="+mn-cs"/>
              </a:rPr>
              <a:t>Under activated in a traumatized bran</a:t>
            </a:r>
          </a:p>
          <a:p>
            <a:pPr lvl="0"/>
            <a:r>
              <a:rPr lang="en-US" sz="1200" kern="1200" dirty="0">
                <a:solidFill>
                  <a:schemeClr val="tx1"/>
                </a:solidFill>
                <a:effectLst/>
                <a:latin typeface="+mn-lt"/>
                <a:ea typeface="+mn-ea"/>
                <a:cs typeface="+mn-cs"/>
              </a:rPr>
              <a:t>The Amygdala “Fear Center” </a:t>
            </a:r>
          </a:p>
          <a:p>
            <a:pPr lvl="1"/>
            <a:r>
              <a:rPr lang="en-US" sz="1200" kern="1200" dirty="0">
                <a:solidFill>
                  <a:schemeClr val="tx1"/>
                </a:solidFill>
                <a:effectLst/>
                <a:latin typeface="+mn-lt"/>
                <a:ea typeface="+mn-ea"/>
                <a:cs typeface="+mn-cs"/>
              </a:rPr>
              <a:t>Outside of consciousness awareness or control </a:t>
            </a:r>
          </a:p>
          <a:p>
            <a:pPr lvl="1"/>
            <a:r>
              <a:rPr lang="en-US" sz="1200" kern="1200" dirty="0">
                <a:solidFill>
                  <a:schemeClr val="tx1"/>
                </a:solidFill>
                <a:effectLst/>
                <a:latin typeface="+mn-lt"/>
                <a:ea typeface="+mn-ea"/>
                <a:cs typeface="+mn-cs"/>
              </a:rPr>
              <a:t>Everything you see, hear, touch, smell, and taste – Is there a threat? “Activating someone’s trauma”</a:t>
            </a:r>
          </a:p>
          <a:p>
            <a:pPr lvl="1"/>
            <a:r>
              <a:rPr lang="en-US" sz="1200" kern="1200" dirty="0">
                <a:solidFill>
                  <a:schemeClr val="tx1"/>
                </a:solidFill>
                <a:effectLst/>
                <a:latin typeface="+mn-lt"/>
                <a:ea typeface="+mn-ea"/>
                <a:cs typeface="+mn-cs"/>
              </a:rPr>
              <a:t>Overactivated in a traumatized brain</a:t>
            </a:r>
          </a:p>
          <a:p>
            <a:pPr lvl="1"/>
            <a:r>
              <a:rPr lang="en-US" sz="1200" kern="1200" dirty="0">
                <a:solidFill>
                  <a:schemeClr val="tx1"/>
                </a:solidFill>
                <a:effectLst/>
                <a:latin typeface="+mn-lt"/>
                <a:ea typeface="+mn-ea"/>
                <a:cs typeface="+mn-cs"/>
              </a:rPr>
              <a:t>Fight, Flight, freeze</a:t>
            </a:r>
          </a:p>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6</a:t>
            </a:fld>
            <a:endParaRPr lang="en-US"/>
          </a:p>
        </p:txBody>
      </p:sp>
    </p:spTree>
    <p:extLst>
      <p:ext uri="{BB962C8B-B14F-4D97-AF65-F5344CB8AC3E}">
        <p14:creationId xmlns:p14="http://schemas.microsoft.com/office/powerpoint/2010/main" val="76799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or more aces, 7 or more aces </a:t>
            </a:r>
          </a:p>
          <a:p>
            <a:r>
              <a:rPr lang="en-US" dirty="0"/>
              <a:t> </a:t>
            </a:r>
          </a:p>
          <a:p>
            <a:r>
              <a:rPr lang="en-US" dirty="0"/>
              <a:t>Health: 12x more likely to commit suicide, 3x more </a:t>
            </a:r>
          </a:p>
          <a:p>
            <a:r>
              <a:rPr lang="en-US" dirty="0"/>
              <a:t>4 or more, 2.5x to develop hepatitis, 4x as likely to become depressed</a:t>
            </a:r>
          </a:p>
          <a:p>
            <a:endParaRPr lang="en-US" dirty="0"/>
          </a:p>
          <a:p>
            <a:endParaRPr lang="en-US" dirty="0"/>
          </a:p>
          <a:p>
            <a:r>
              <a:rPr lang="en-US" dirty="0"/>
              <a:t>Behavior: Twice as likely to abuse alcohol</a:t>
            </a:r>
          </a:p>
        </p:txBody>
      </p:sp>
      <p:sp>
        <p:nvSpPr>
          <p:cNvPr id="4" name="Slide Number Placeholder 3"/>
          <p:cNvSpPr>
            <a:spLocks noGrp="1"/>
          </p:cNvSpPr>
          <p:nvPr>
            <p:ph type="sldNum" sz="quarter" idx="5"/>
          </p:nvPr>
        </p:nvSpPr>
        <p:spPr/>
        <p:txBody>
          <a:bodyPr/>
          <a:lstStyle/>
          <a:p>
            <a:fld id="{DEAA6034-8782-4D96-9104-277519E683FD}" type="slidenum">
              <a:rPr lang="en-US" smtClean="0"/>
              <a:t>7</a:t>
            </a:fld>
            <a:endParaRPr lang="en-US"/>
          </a:p>
        </p:txBody>
      </p:sp>
    </p:spTree>
    <p:extLst>
      <p:ext uri="{BB962C8B-B14F-4D97-AF65-F5344CB8AC3E}">
        <p14:creationId xmlns:p14="http://schemas.microsoft.com/office/powerpoint/2010/main" val="163010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visitors: Old Mill Center, Healthy Families, Family Tree Relief Nursery</a:t>
            </a:r>
          </a:p>
          <a:p>
            <a:endParaRPr lang="en-US" dirty="0"/>
          </a:p>
          <a:p>
            <a:r>
              <a:rPr lang="en-US" dirty="0"/>
              <a:t>Parenting Training Programs: Family Tree Relief Nursery, LBCC Parenting Success Network</a:t>
            </a:r>
          </a:p>
          <a:p>
            <a:endParaRPr lang="en-US" dirty="0"/>
          </a:p>
          <a:p>
            <a:r>
              <a:rPr lang="en-US" dirty="0"/>
              <a:t>Partner Violence Prevention: CARDV</a:t>
            </a:r>
          </a:p>
          <a:p>
            <a:endParaRPr lang="en-US" dirty="0"/>
          </a:p>
          <a:p>
            <a:r>
              <a:rPr lang="en-US" dirty="0"/>
              <a:t>Social Support for parents: Peer Support Groups – Collaborative Problem Solving Parent Support Group, Mom Groups</a:t>
            </a:r>
          </a:p>
          <a:p>
            <a:endParaRPr lang="en-US" dirty="0"/>
          </a:p>
          <a:p>
            <a:r>
              <a:rPr lang="en-US" dirty="0"/>
              <a:t>Teen Pregnancy Support- Some schools have support groups for teens, </a:t>
            </a:r>
          </a:p>
          <a:p>
            <a:endParaRPr lang="en-US" dirty="0"/>
          </a:p>
          <a:p>
            <a:r>
              <a:rPr lang="en-US" dirty="0"/>
              <a:t>Mental Health- Linn County Mental Health </a:t>
            </a:r>
          </a:p>
          <a:p>
            <a:endParaRPr lang="en-US" dirty="0"/>
          </a:p>
          <a:p>
            <a:r>
              <a:rPr lang="en-US" dirty="0"/>
              <a:t>High Quality Child Care- Daycares, Pre-K, </a:t>
            </a:r>
            <a:r>
              <a:rPr lang="en-US" dirty="0" err="1"/>
              <a:t>Kidco</a:t>
            </a:r>
            <a:r>
              <a:rPr lang="en-US" dirty="0"/>
              <a:t> Head Start, Boys and Girls Club, YMCA</a:t>
            </a:r>
          </a:p>
          <a:p>
            <a:endParaRPr lang="en-US" dirty="0"/>
          </a:p>
          <a:p>
            <a:r>
              <a:rPr lang="en-US" dirty="0"/>
              <a:t>Sufficient income support for low income families- programs like affordable housing, steady jobs, government programs like SNAP and WIC</a:t>
            </a:r>
          </a:p>
          <a:p>
            <a:endParaRPr lang="en-US" dirty="0"/>
          </a:p>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8</a:t>
            </a:fld>
            <a:endParaRPr lang="en-US"/>
          </a:p>
        </p:txBody>
      </p:sp>
    </p:spTree>
    <p:extLst>
      <p:ext uri="{BB962C8B-B14F-4D97-AF65-F5344CB8AC3E}">
        <p14:creationId xmlns:p14="http://schemas.microsoft.com/office/powerpoint/2010/main" val="74620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Trauma informed or trauma specific work is about reducing the experience of threat (emotional regulation) and restoring the capacity of the prefrontal cortex. </a:t>
            </a:r>
          </a:p>
          <a:p>
            <a:r>
              <a:rPr lang="en-US" sz="1200" kern="1200" dirty="0">
                <a:solidFill>
                  <a:schemeClr val="tx1"/>
                </a:solidFill>
                <a:effectLst/>
                <a:latin typeface="+mn-lt"/>
                <a:ea typeface="+mn-ea"/>
                <a:cs typeface="+mn-cs"/>
              </a:rPr>
              <a:t>Positive interactions, which create safe context and connection are foundational to changing maladaptive brain patterns. </a:t>
            </a:r>
          </a:p>
          <a:p>
            <a:endParaRPr lang="en-US" dirty="0"/>
          </a:p>
        </p:txBody>
      </p:sp>
      <p:sp>
        <p:nvSpPr>
          <p:cNvPr id="4" name="Slide Number Placeholder 3"/>
          <p:cNvSpPr>
            <a:spLocks noGrp="1"/>
          </p:cNvSpPr>
          <p:nvPr>
            <p:ph type="sldNum" sz="quarter" idx="5"/>
          </p:nvPr>
        </p:nvSpPr>
        <p:spPr/>
        <p:txBody>
          <a:bodyPr/>
          <a:lstStyle/>
          <a:p>
            <a:fld id="{DEAA6034-8782-4D96-9104-277519E683FD}" type="slidenum">
              <a:rPr lang="en-US" smtClean="0"/>
              <a:t>9</a:t>
            </a:fld>
            <a:endParaRPr lang="en-US"/>
          </a:p>
        </p:txBody>
      </p:sp>
    </p:spTree>
    <p:extLst>
      <p:ext uri="{BB962C8B-B14F-4D97-AF65-F5344CB8AC3E}">
        <p14:creationId xmlns:p14="http://schemas.microsoft.com/office/powerpoint/2010/main" val="353690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F28D-B9B9-4520-9537-ABD6871E4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DE986-C821-4258-B2BA-61F90C446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365966-DE28-4B79-8CF1-2965ACCE9789}"/>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5" name="Footer Placeholder 4">
            <a:extLst>
              <a:ext uri="{FF2B5EF4-FFF2-40B4-BE49-F238E27FC236}">
                <a16:creationId xmlns:a16="http://schemas.microsoft.com/office/drawing/2014/main" id="{6C432B02-2FD8-477E-BD97-A8FBF4817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5CF55-DC8D-4103-8419-7004ED10A180}"/>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244459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AACD-87DB-4CFD-A2E6-805194D7E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2C4B5-B14D-44E9-811E-72F16B26C0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666A-50A8-4DF5-99BB-E0C4B9AA02D7}"/>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5" name="Footer Placeholder 4">
            <a:extLst>
              <a:ext uri="{FF2B5EF4-FFF2-40B4-BE49-F238E27FC236}">
                <a16:creationId xmlns:a16="http://schemas.microsoft.com/office/drawing/2014/main" id="{582B5D4E-D5A7-428E-A46D-10D4680DC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452C1-E219-4CDC-B0D7-2220C1E2D1CD}"/>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422732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65EA9-B9F6-4BD1-B3B2-D97316C7F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95444-C1A5-4512-A950-E62009943B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70196-69F1-4465-8C4C-5ECB49F4088D}"/>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5" name="Footer Placeholder 4">
            <a:extLst>
              <a:ext uri="{FF2B5EF4-FFF2-40B4-BE49-F238E27FC236}">
                <a16:creationId xmlns:a16="http://schemas.microsoft.com/office/drawing/2014/main" id="{4AA73E01-407C-48FD-94C5-B00417177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6F38A-208B-4956-9062-24262E5FF8CE}"/>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285658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9809-0FBE-4353-B250-27FD7673A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88237-2FB2-4D86-AA23-C195F1CC5C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48606-C436-4D94-AD4C-58CACC31CA3F}"/>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5" name="Footer Placeholder 4">
            <a:extLst>
              <a:ext uri="{FF2B5EF4-FFF2-40B4-BE49-F238E27FC236}">
                <a16:creationId xmlns:a16="http://schemas.microsoft.com/office/drawing/2014/main" id="{6A409E93-152A-42B5-AADB-E05F62288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33954-5054-4173-9D69-89F5FFA358C1}"/>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60559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8284-1A29-432B-A964-CBFF2D8238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97B3A7-372F-4823-9B78-51B54AAA3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0AD71E-8847-4F68-88E1-7D04A2DAFC7D}"/>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5" name="Footer Placeholder 4">
            <a:extLst>
              <a:ext uri="{FF2B5EF4-FFF2-40B4-BE49-F238E27FC236}">
                <a16:creationId xmlns:a16="http://schemas.microsoft.com/office/drawing/2014/main" id="{8C2D6086-23B3-4802-86E7-55A5F320C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1D929-6463-45BB-AEAA-EE829EEF900F}"/>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236274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6D0B-BD13-49F0-B651-7F1474680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0F0AF-5723-48C6-A5C6-371BD0E96F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602F4-37AD-4214-930C-DA12CD9ABD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BDA7D2-7B8F-41BD-8433-8AA32F0DC20E}"/>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6" name="Footer Placeholder 5">
            <a:extLst>
              <a:ext uri="{FF2B5EF4-FFF2-40B4-BE49-F238E27FC236}">
                <a16:creationId xmlns:a16="http://schemas.microsoft.com/office/drawing/2014/main" id="{93FA51CC-0E8A-45E7-80E0-9932E14D4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6D931-6AAB-4D26-A8DC-C0BF49BD6739}"/>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163086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D2AB-0EA7-4F32-B0DE-C07D53E4EB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37EF18-E747-4A10-8009-68127BB3D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7618F7-FC6D-4EE4-B39B-B07F5CE677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91ABE7-2B10-4625-A12B-C2165DA49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AFA8D1-E69C-4FA8-8411-709ED9A13A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B1A92F-7AD3-4034-A6F1-2C78471DC472}"/>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8" name="Footer Placeholder 7">
            <a:extLst>
              <a:ext uri="{FF2B5EF4-FFF2-40B4-BE49-F238E27FC236}">
                <a16:creationId xmlns:a16="http://schemas.microsoft.com/office/drawing/2014/main" id="{5B8DD7F1-2529-48BD-BA4A-B714D7C29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9432C2-2824-4578-8A8C-9C8509D6A76C}"/>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35424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FE72-0084-407E-A98F-928360C26C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318573-4271-44EF-A1E1-4AA74AE8813B}"/>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4" name="Footer Placeholder 3">
            <a:extLst>
              <a:ext uri="{FF2B5EF4-FFF2-40B4-BE49-F238E27FC236}">
                <a16:creationId xmlns:a16="http://schemas.microsoft.com/office/drawing/2014/main" id="{0EBBC491-8A23-46BC-9F14-AC75371666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9C516F-4CA0-4B82-BACF-3B7B6D212327}"/>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323991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5782D-EE33-4C98-897C-10DD8E5784D2}"/>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3" name="Footer Placeholder 2">
            <a:extLst>
              <a:ext uri="{FF2B5EF4-FFF2-40B4-BE49-F238E27FC236}">
                <a16:creationId xmlns:a16="http://schemas.microsoft.com/office/drawing/2014/main" id="{42475C8D-07CA-46DD-AE0D-7BAD896CDD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F1676-BA02-4366-AF08-E3D6664F9A44}"/>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350751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353-E647-4A73-894B-1255D1089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133695-DD16-45D9-B726-AD5FBAB1F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00076F-4341-4DD8-8E12-6610C43AD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A1D70-01AB-4605-82D4-C6B8934DB395}"/>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6" name="Footer Placeholder 5">
            <a:extLst>
              <a:ext uri="{FF2B5EF4-FFF2-40B4-BE49-F238E27FC236}">
                <a16:creationId xmlns:a16="http://schemas.microsoft.com/office/drawing/2014/main" id="{3C6875D3-32BE-4135-B9BE-4E40AE308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716B5-DCCC-4E92-9874-8589CD296C4E}"/>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5294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93F4-736F-4E5C-8971-4778153B3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7666EC-AC86-4D82-876C-8240A2259D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5B7434-04C2-48BD-8A0E-7C9BE84AB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12C676-8BEA-46C6-95C7-D8B881C677B8}"/>
              </a:ext>
            </a:extLst>
          </p:cNvPr>
          <p:cNvSpPr>
            <a:spLocks noGrp="1"/>
          </p:cNvSpPr>
          <p:nvPr>
            <p:ph type="dt" sz="half" idx="10"/>
          </p:nvPr>
        </p:nvSpPr>
        <p:spPr/>
        <p:txBody>
          <a:bodyPr/>
          <a:lstStyle/>
          <a:p>
            <a:fld id="{39F6ED0A-BBC7-4C22-AC6E-238415553DB3}" type="datetimeFigureOut">
              <a:rPr lang="en-US" smtClean="0"/>
              <a:t>4/4/2019</a:t>
            </a:fld>
            <a:endParaRPr lang="en-US"/>
          </a:p>
        </p:txBody>
      </p:sp>
      <p:sp>
        <p:nvSpPr>
          <p:cNvPr id="6" name="Footer Placeholder 5">
            <a:extLst>
              <a:ext uri="{FF2B5EF4-FFF2-40B4-BE49-F238E27FC236}">
                <a16:creationId xmlns:a16="http://schemas.microsoft.com/office/drawing/2014/main" id="{CF1E3D9B-D986-40D3-B975-BA8AD1DB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367F1-80EE-4500-97A9-ADF8A195EBE7}"/>
              </a:ext>
            </a:extLst>
          </p:cNvPr>
          <p:cNvSpPr>
            <a:spLocks noGrp="1"/>
          </p:cNvSpPr>
          <p:nvPr>
            <p:ph type="sldNum" sz="quarter" idx="12"/>
          </p:nvPr>
        </p:nvSpPr>
        <p:spPr/>
        <p:txBody>
          <a:bodyPr/>
          <a:lstStyle/>
          <a:p>
            <a:fld id="{D28C2768-3B11-4450-A43B-BF6C9E4377A7}" type="slidenum">
              <a:rPr lang="en-US" smtClean="0"/>
              <a:t>‹#›</a:t>
            </a:fld>
            <a:endParaRPr lang="en-US"/>
          </a:p>
        </p:txBody>
      </p:sp>
    </p:spTree>
    <p:extLst>
      <p:ext uri="{BB962C8B-B14F-4D97-AF65-F5344CB8AC3E}">
        <p14:creationId xmlns:p14="http://schemas.microsoft.com/office/powerpoint/2010/main" val="318066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E36AF8-4867-4AA2-B51F-CC2E7C648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837F60-A28C-4CB9-A73B-72ECF473D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1EB5B-8C6E-4B5B-85DA-918F82AA8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6ED0A-BBC7-4C22-AC6E-238415553DB3}" type="datetimeFigureOut">
              <a:rPr lang="en-US" smtClean="0"/>
              <a:t>4/4/2019</a:t>
            </a:fld>
            <a:endParaRPr lang="en-US"/>
          </a:p>
        </p:txBody>
      </p:sp>
      <p:sp>
        <p:nvSpPr>
          <p:cNvPr id="5" name="Footer Placeholder 4">
            <a:extLst>
              <a:ext uri="{FF2B5EF4-FFF2-40B4-BE49-F238E27FC236}">
                <a16:creationId xmlns:a16="http://schemas.microsoft.com/office/drawing/2014/main" id="{EF9981B3-131E-45FB-AAFC-4517266C30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062EC3-F106-4BE6-AEA2-AB5434536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C2768-3B11-4450-A43B-BF6C9E4377A7}" type="slidenum">
              <a:rPr lang="en-US" smtClean="0"/>
              <a:t>‹#›</a:t>
            </a:fld>
            <a:endParaRPr lang="en-US"/>
          </a:p>
        </p:txBody>
      </p:sp>
    </p:spTree>
    <p:extLst>
      <p:ext uri="{BB962C8B-B14F-4D97-AF65-F5344CB8AC3E}">
        <p14:creationId xmlns:p14="http://schemas.microsoft.com/office/powerpoint/2010/main" val="1479522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acebook.com/LinnCoCA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pn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E0D6E-CA6E-47B3-AD7E-305322C11A77}"/>
              </a:ext>
            </a:extLst>
          </p:cNvPr>
          <p:cNvSpPr>
            <a:spLocks noGrp="1"/>
          </p:cNvSpPr>
          <p:nvPr>
            <p:ph type="subTitle" idx="1"/>
          </p:nvPr>
        </p:nvSpPr>
        <p:spPr>
          <a:xfrm>
            <a:off x="8418645" y="4338452"/>
            <a:ext cx="3657600" cy="1525597"/>
          </a:xfrm>
        </p:spPr>
        <p:txBody>
          <a:bodyPr>
            <a:normAutofit/>
          </a:bodyPr>
          <a:lstStyle/>
          <a:p>
            <a:r>
              <a:rPr lang="en-US" sz="2000" dirty="0">
                <a:solidFill>
                  <a:srgbClr val="FFFFFF"/>
                </a:solidFill>
                <a:latin typeface="Arial" panose="020B0604020202020204" pitchFamily="34" charset="0"/>
                <a:cs typeface="Arial" panose="020B0604020202020204" pitchFamily="34" charset="0"/>
              </a:rPr>
              <a:t>Together, we CAN prevent child abuse and neglect before it starts.</a:t>
            </a:r>
          </a:p>
        </p:txBody>
      </p:sp>
      <p:pic>
        <p:nvPicPr>
          <p:cNvPr id="7" name="Picture 6">
            <a:extLst>
              <a:ext uri="{FF2B5EF4-FFF2-40B4-BE49-F238E27FC236}">
                <a16:creationId xmlns:a16="http://schemas.microsoft.com/office/drawing/2014/main" id="{46C0D9E6-C4B3-497C-9C82-9CD234E8F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657" y="75328"/>
            <a:ext cx="4200471" cy="6388550"/>
          </a:xfrm>
          <a:prstGeom prst="rect">
            <a:avLst/>
          </a:prstGeom>
        </p:spPr>
      </p:pic>
      <p:pic>
        <p:nvPicPr>
          <p:cNvPr id="16" name="Picture 15">
            <a:extLst>
              <a:ext uri="{FF2B5EF4-FFF2-40B4-BE49-F238E27FC236}">
                <a16:creationId xmlns:a16="http://schemas.microsoft.com/office/drawing/2014/main" id="{AED5025C-F7C1-48F1-941F-22F832D18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7445" y="5387199"/>
            <a:ext cx="1733463" cy="1149624"/>
          </a:xfrm>
          <a:prstGeom prst="rect">
            <a:avLst/>
          </a:prstGeom>
        </p:spPr>
      </p:pic>
      <p:sp>
        <p:nvSpPr>
          <p:cNvPr id="26" name="TextBox 25">
            <a:extLst>
              <a:ext uri="{FF2B5EF4-FFF2-40B4-BE49-F238E27FC236}">
                <a16:creationId xmlns:a16="http://schemas.microsoft.com/office/drawing/2014/main" id="{D668CD89-0409-4C7A-84C0-EB10F84C39D7}"/>
              </a:ext>
            </a:extLst>
          </p:cNvPr>
          <p:cNvSpPr txBox="1"/>
          <p:nvPr/>
        </p:nvSpPr>
        <p:spPr>
          <a:xfrm>
            <a:off x="10218002" y="5101250"/>
            <a:ext cx="1973998" cy="307777"/>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cs typeface="Roboto" panose="02000000000000000000" pitchFamily="2" charset="0"/>
              </a:rPr>
              <a:t>Convened Through:</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20FE2B54-C1ED-41CB-8BB4-63E8F94D2B59}"/>
              </a:ext>
            </a:extLst>
          </p:cNvPr>
          <p:cNvSpPr/>
          <p:nvPr/>
        </p:nvSpPr>
        <p:spPr>
          <a:xfrm>
            <a:off x="327624" y="339224"/>
            <a:ext cx="4332308" cy="6179552"/>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63ECFDB-414C-4091-AE87-BE9A8FD105BE}"/>
              </a:ext>
            </a:extLst>
          </p:cNvPr>
          <p:cNvCxnSpPr>
            <a:cxnSpLocks/>
          </p:cNvCxnSpPr>
          <p:nvPr/>
        </p:nvCxnSpPr>
        <p:spPr>
          <a:xfrm>
            <a:off x="402502" y="3125755"/>
            <a:ext cx="418255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0E2BCAC-4E7E-42A9-A29D-CE911F66C0B0}"/>
              </a:ext>
            </a:extLst>
          </p:cNvPr>
          <p:cNvSpPr txBox="1"/>
          <p:nvPr/>
        </p:nvSpPr>
        <p:spPr>
          <a:xfrm>
            <a:off x="630593" y="3523480"/>
            <a:ext cx="3744885" cy="1815882"/>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Together, we CAN prevent child abuse and neglect before it starts. </a:t>
            </a:r>
          </a:p>
        </p:txBody>
      </p:sp>
      <p:sp>
        <p:nvSpPr>
          <p:cNvPr id="31" name="Title 30">
            <a:extLst>
              <a:ext uri="{FF2B5EF4-FFF2-40B4-BE49-F238E27FC236}">
                <a16:creationId xmlns:a16="http://schemas.microsoft.com/office/drawing/2014/main" id="{07113CE6-96FC-4004-A1D3-5D7D66D242C0}"/>
              </a:ext>
            </a:extLst>
          </p:cNvPr>
          <p:cNvSpPr>
            <a:spLocks noGrp="1"/>
          </p:cNvSpPr>
          <p:nvPr>
            <p:ph type="ctrTitle"/>
          </p:nvPr>
        </p:nvSpPr>
        <p:spPr>
          <a:xfrm>
            <a:off x="402502" y="663183"/>
            <a:ext cx="4201069" cy="2070681"/>
          </a:xfrm>
        </p:spPr>
        <p:txBody>
          <a:bodyPr>
            <a:noAutofit/>
          </a:bodyPr>
          <a:lstStyle/>
          <a:p>
            <a:r>
              <a:rPr lang="en-US" sz="4400" dirty="0">
                <a:solidFill>
                  <a:schemeClr val="bg1"/>
                </a:solidFill>
                <a:latin typeface="Arial" panose="020B0604020202020204" pitchFamily="34" charset="0"/>
                <a:ea typeface="Roboto" panose="02000000000000000000" pitchFamily="2" charset="0"/>
                <a:cs typeface="Arial" panose="020B0604020202020204" pitchFamily="34" charset="0"/>
              </a:rPr>
              <a:t>Linn County CAN </a:t>
            </a:r>
            <a:br>
              <a:rPr lang="en-US" sz="44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2800" dirty="0">
                <a:solidFill>
                  <a:schemeClr val="bg1"/>
                </a:solidFill>
                <a:latin typeface="Arial" panose="020B0604020202020204" pitchFamily="34" charset="0"/>
                <a:ea typeface="Roboto" panose="02000000000000000000" pitchFamily="2" charset="0"/>
                <a:cs typeface="Arial" panose="020B0604020202020204" pitchFamily="34" charset="0"/>
              </a:rPr>
              <a:t>(Child Abuse Network)</a:t>
            </a:r>
            <a:endParaRPr lang="en-US" sz="44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15978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B66EF-2E6B-411B-9BC3-6E9D8B54D78C}"/>
              </a:ext>
            </a:extLst>
          </p:cNvPr>
          <p:cNvSpPr/>
          <p:nvPr/>
        </p:nvSpPr>
        <p:spPr>
          <a:xfrm>
            <a:off x="249839" y="251927"/>
            <a:ext cx="4469363" cy="6284896"/>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C6C34-F01D-40E0-B60D-B11B66598C7E}"/>
              </a:ext>
            </a:extLst>
          </p:cNvPr>
          <p:cNvSpPr>
            <a:spLocks noGrp="1"/>
          </p:cNvSpPr>
          <p:nvPr>
            <p:ph type="title"/>
          </p:nvPr>
        </p:nvSpPr>
        <p:spPr>
          <a:xfrm>
            <a:off x="730871" y="681037"/>
            <a:ext cx="3507297" cy="4987051"/>
          </a:xfrm>
        </p:spPr>
        <p:txBody>
          <a:bodyPr>
            <a:normAutofit/>
          </a:bodyPr>
          <a:lstStyle/>
          <a:p>
            <a:pPr algn="ctr"/>
            <a:r>
              <a:rPr lang="en-US" dirty="0">
                <a:solidFill>
                  <a:schemeClr val="bg1"/>
                </a:solidFill>
                <a:latin typeface="Arial" panose="020B0604020202020204" pitchFamily="34" charset="0"/>
                <a:ea typeface="Roboto" panose="02000000000000000000" pitchFamily="2" charset="0"/>
                <a:cs typeface="Arial" panose="020B0604020202020204" pitchFamily="34" charset="0"/>
              </a:rPr>
              <a:t>How to report suspected child abuse </a:t>
            </a:r>
          </a:p>
        </p:txBody>
      </p:sp>
      <p:grpSp>
        <p:nvGrpSpPr>
          <p:cNvPr id="13" name="Group 12">
            <a:extLst>
              <a:ext uri="{FF2B5EF4-FFF2-40B4-BE49-F238E27FC236}">
                <a16:creationId xmlns:a16="http://schemas.microsoft.com/office/drawing/2014/main" id="{DB853E35-5729-463A-8C88-FA2C93AEA6FB}"/>
              </a:ext>
            </a:extLst>
          </p:cNvPr>
          <p:cNvGrpSpPr/>
          <p:nvPr/>
        </p:nvGrpSpPr>
        <p:grpSpPr>
          <a:xfrm>
            <a:off x="7412523" y="161795"/>
            <a:ext cx="1977207" cy="1906173"/>
            <a:chOff x="7229519" y="251927"/>
            <a:chExt cx="2046914" cy="2046914"/>
          </a:xfrm>
        </p:grpSpPr>
        <p:sp>
          <p:nvSpPr>
            <p:cNvPr id="5" name="Oval 4">
              <a:extLst>
                <a:ext uri="{FF2B5EF4-FFF2-40B4-BE49-F238E27FC236}">
                  <a16:creationId xmlns:a16="http://schemas.microsoft.com/office/drawing/2014/main" id="{40B52818-40D1-46CF-9DEC-C3EB48F83A63}"/>
                </a:ext>
              </a:extLst>
            </p:cNvPr>
            <p:cNvSpPr/>
            <p:nvPr/>
          </p:nvSpPr>
          <p:spPr>
            <a:xfrm>
              <a:off x="7229519" y="251927"/>
              <a:ext cx="2046914" cy="2046914"/>
            </a:xfrm>
            <a:prstGeom prst="ellipse">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eceiver">
              <a:extLst>
                <a:ext uri="{FF2B5EF4-FFF2-40B4-BE49-F238E27FC236}">
                  <a16:creationId xmlns:a16="http://schemas.microsoft.com/office/drawing/2014/main" id="{0D86CC8C-73F1-4DCD-94D7-6B84200CE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7352" y="681037"/>
              <a:ext cx="1183367" cy="1183367"/>
            </a:xfrm>
            <a:prstGeom prst="rect">
              <a:avLst/>
            </a:prstGeom>
          </p:spPr>
        </p:pic>
      </p:grpSp>
      <p:sp>
        <p:nvSpPr>
          <p:cNvPr id="10" name="TextBox 9">
            <a:extLst>
              <a:ext uri="{FF2B5EF4-FFF2-40B4-BE49-F238E27FC236}">
                <a16:creationId xmlns:a16="http://schemas.microsoft.com/office/drawing/2014/main" id="{C9ECF680-8EC6-40A4-9B5C-1DC96CCDD64B}"/>
              </a:ext>
            </a:extLst>
          </p:cNvPr>
          <p:cNvSpPr txBox="1"/>
          <p:nvPr/>
        </p:nvSpPr>
        <p:spPr>
          <a:xfrm>
            <a:off x="6340514" y="2193481"/>
            <a:ext cx="4229526" cy="104644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Call Linn/Benton Child Abuse Hotline: (866)303-4643 </a:t>
            </a:r>
          </a:p>
          <a:p>
            <a:pPr algn="ctr"/>
            <a:endParaRPr lang="en-US" sz="6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Or your local police non-emergency number</a:t>
            </a:r>
          </a:p>
        </p:txBody>
      </p:sp>
      <p:grpSp>
        <p:nvGrpSpPr>
          <p:cNvPr id="20" name="Group 19">
            <a:extLst>
              <a:ext uri="{FF2B5EF4-FFF2-40B4-BE49-F238E27FC236}">
                <a16:creationId xmlns:a16="http://schemas.microsoft.com/office/drawing/2014/main" id="{94D32BAF-169C-40AD-84AF-366E0D22C51E}"/>
              </a:ext>
            </a:extLst>
          </p:cNvPr>
          <p:cNvGrpSpPr/>
          <p:nvPr/>
        </p:nvGrpSpPr>
        <p:grpSpPr>
          <a:xfrm>
            <a:off x="9525105" y="3532144"/>
            <a:ext cx="1981569" cy="1909145"/>
            <a:chOff x="9244668" y="3394375"/>
            <a:chExt cx="2046914" cy="2046914"/>
          </a:xfrm>
        </p:grpSpPr>
        <p:sp>
          <p:nvSpPr>
            <p:cNvPr id="14" name="Oval 13">
              <a:extLst>
                <a:ext uri="{FF2B5EF4-FFF2-40B4-BE49-F238E27FC236}">
                  <a16:creationId xmlns:a16="http://schemas.microsoft.com/office/drawing/2014/main" id="{A536013B-2D9B-4D36-A948-DBDA65BE2330}"/>
                </a:ext>
              </a:extLst>
            </p:cNvPr>
            <p:cNvSpPr/>
            <p:nvPr/>
          </p:nvSpPr>
          <p:spPr>
            <a:xfrm>
              <a:off x="9244668" y="3394375"/>
              <a:ext cx="2046914" cy="2046914"/>
            </a:xfrm>
            <a:prstGeom prst="ellipse">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elephone">
              <a:extLst>
                <a:ext uri="{FF2B5EF4-FFF2-40B4-BE49-F238E27FC236}">
                  <a16:creationId xmlns:a16="http://schemas.microsoft.com/office/drawing/2014/main" id="{3EF2596B-953C-42DF-BD7F-17502FDB05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3916" y="3763623"/>
              <a:ext cx="1308418" cy="1308418"/>
            </a:xfrm>
            <a:prstGeom prst="rect">
              <a:avLst/>
            </a:prstGeom>
          </p:spPr>
        </p:pic>
      </p:grpSp>
      <p:grpSp>
        <p:nvGrpSpPr>
          <p:cNvPr id="19" name="Group 18">
            <a:extLst>
              <a:ext uri="{FF2B5EF4-FFF2-40B4-BE49-F238E27FC236}">
                <a16:creationId xmlns:a16="http://schemas.microsoft.com/office/drawing/2014/main" id="{BFF9A478-0910-45D9-9319-ABF1A642EA85}"/>
              </a:ext>
            </a:extLst>
          </p:cNvPr>
          <p:cNvGrpSpPr/>
          <p:nvPr/>
        </p:nvGrpSpPr>
        <p:grpSpPr>
          <a:xfrm>
            <a:off x="5636125" y="3532144"/>
            <a:ext cx="1981569" cy="1909145"/>
            <a:chOff x="5550781" y="3394375"/>
            <a:chExt cx="2046914" cy="2046914"/>
          </a:xfrm>
        </p:grpSpPr>
        <p:sp>
          <p:nvSpPr>
            <p:cNvPr id="12" name="Oval 11">
              <a:extLst>
                <a:ext uri="{FF2B5EF4-FFF2-40B4-BE49-F238E27FC236}">
                  <a16:creationId xmlns:a16="http://schemas.microsoft.com/office/drawing/2014/main" id="{012F7329-CCF6-4D4C-A9D2-9913F126B531}"/>
                </a:ext>
              </a:extLst>
            </p:cNvPr>
            <p:cNvSpPr/>
            <p:nvPr/>
          </p:nvSpPr>
          <p:spPr>
            <a:xfrm>
              <a:off x="5550781" y="3394375"/>
              <a:ext cx="2046914" cy="2046914"/>
            </a:xfrm>
            <a:prstGeom prst="ellipse">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Warning">
              <a:extLst>
                <a:ext uri="{FF2B5EF4-FFF2-40B4-BE49-F238E27FC236}">
                  <a16:creationId xmlns:a16="http://schemas.microsoft.com/office/drawing/2014/main" id="{36618AE9-ED8E-41C8-AC56-5BFBC463AC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0717" y="3763623"/>
              <a:ext cx="1227041" cy="1227041"/>
            </a:xfrm>
            <a:prstGeom prst="rect">
              <a:avLst/>
            </a:prstGeom>
          </p:spPr>
        </p:pic>
      </p:grpSp>
      <p:sp>
        <p:nvSpPr>
          <p:cNvPr id="21" name="TextBox 20">
            <a:extLst>
              <a:ext uri="{FF2B5EF4-FFF2-40B4-BE49-F238E27FC236}">
                <a16:creationId xmlns:a16="http://schemas.microsoft.com/office/drawing/2014/main" id="{8582B4EA-49D7-4D82-A974-031719251EB2}"/>
              </a:ext>
            </a:extLst>
          </p:cNvPr>
          <p:cNvSpPr txBox="1"/>
          <p:nvPr/>
        </p:nvSpPr>
        <p:spPr>
          <a:xfrm>
            <a:off x="5303305" y="5521160"/>
            <a:ext cx="2541864" cy="1015663"/>
          </a:xfrm>
          <a:prstGeom prst="rect">
            <a:avLst/>
          </a:prstGeom>
          <a:noFill/>
        </p:spPr>
        <p:txBody>
          <a:bodyPr wrap="square" rtlCol="0">
            <a:spAutoFit/>
          </a:bodyPr>
          <a:lstStyle/>
          <a:p>
            <a:pPr algn="ctr"/>
            <a:r>
              <a:rPr lang="en-US" sz="2000" dirty="0">
                <a:solidFill>
                  <a:srgbClr val="FF0000"/>
                </a:solidFill>
                <a:latin typeface="Arial" panose="020B0604020202020204" pitchFamily="34" charset="0"/>
                <a:cs typeface="Arial" panose="020B0604020202020204" pitchFamily="34" charset="0"/>
              </a:rPr>
              <a:t>IF A CHILD’S LIFE IS IN IMMEDIATE DANGER </a:t>
            </a:r>
          </a:p>
        </p:txBody>
      </p:sp>
      <p:sp>
        <p:nvSpPr>
          <p:cNvPr id="23" name="TextBox 22">
            <a:extLst>
              <a:ext uri="{FF2B5EF4-FFF2-40B4-BE49-F238E27FC236}">
                <a16:creationId xmlns:a16="http://schemas.microsoft.com/office/drawing/2014/main" id="{91C70941-50E5-405D-AF8C-5259AA06C529}"/>
              </a:ext>
            </a:extLst>
          </p:cNvPr>
          <p:cNvSpPr txBox="1"/>
          <p:nvPr/>
        </p:nvSpPr>
        <p:spPr>
          <a:xfrm>
            <a:off x="9479560" y="5668088"/>
            <a:ext cx="1981569" cy="461665"/>
          </a:xfrm>
          <a:prstGeom prst="rect">
            <a:avLst/>
          </a:prstGeom>
          <a:noFill/>
        </p:spPr>
        <p:txBody>
          <a:bodyPr wrap="square" rtlCol="0">
            <a:spAutoFit/>
          </a:bodyPr>
          <a:lstStyle/>
          <a:p>
            <a:pPr algn="ctr"/>
            <a:r>
              <a:rPr lang="en-US" sz="2400" dirty="0">
                <a:solidFill>
                  <a:srgbClr val="FF0000"/>
                </a:solidFill>
                <a:latin typeface="Arial" panose="020B0604020202020204" pitchFamily="34" charset="0"/>
                <a:cs typeface="Arial" panose="020B0604020202020204" pitchFamily="34" charset="0"/>
              </a:rPr>
              <a:t>CALL 9-1-1</a:t>
            </a:r>
          </a:p>
        </p:txBody>
      </p:sp>
    </p:spTree>
    <p:extLst>
      <p:ext uri="{BB962C8B-B14F-4D97-AF65-F5344CB8AC3E}">
        <p14:creationId xmlns:p14="http://schemas.microsoft.com/office/powerpoint/2010/main" val="168908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C3E7B7-F254-4F41-A5B3-AE4F3D296A02}"/>
              </a:ext>
            </a:extLst>
          </p:cNvPr>
          <p:cNvSpPr>
            <a:spLocks noGrp="1"/>
          </p:cNvSpPr>
          <p:nvPr>
            <p:ph idx="1"/>
          </p:nvPr>
        </p:nvSpPr>
        <p:spPr>
          <a:xfrm>
            <a:off x="6096000" y="1511998"/>
            <a:ext cx="4977578" cy="4554062"/>
          </a:xfrm>
        </p:spPr>
        <p:txBody>
          <a:bodyPr anchor="ctr">
            <a:normAutofit/>
          </a:bodyPr>
          <a:lstStyle/>
          <a:p>
            <a:r>
              <a:rPr lang="en-US" dirty="0">
                <a:solidFill>
                  <a:srgbClr val="000000"/>
                </a:solidFill>
                <a:latin typeface="Roboto Cn" pitchFamily="2" charset="0"/>
                <a:ea typeface="Roboto Cn" pitchFamily="2" charset="0"/>
                <a:cs typeface="Arial" panose="020B0604020202020204" pitchFamily="34" charset="0"/>
              </a:rPr>
              <a:t>As a parent/caregiver you CAN….</a:t>
            </a:r>
          </a:p>
          <a:p>
            <a:pPr marL="0" indent="0">
              <a:buNone/>
            </a:pPr>
            <a:endParaRPr lang="en-US" dirty="0">
              <a:solidFill>
                <a:srgbClr val="000000"/>
              </a:solidFill>
              <a:latin typeface="Roboto Cn" pitchFamily="2" charset="0"/>
              <a:ea typeface="Roboto Cn" pitchFamily="2"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Teach children the proper names for their body parts</a:t>
            </a:r>
          </a:p>
          <a:p>
            <a:pPr lvl="1"/>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Learn about normal childhood development</a:t>
            </a:r>
          </a:p>
          <a:p>
            <a:pPr lvl="1"/>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Find your “village” a.k.a. support network</a:t>
            </a:r>
          </a:p>
          <a:p>
            <a:pPr lvl="1"/>
            <a:endParaRPr lang="en-US" sz="2000" dirty="0">
              <a:solidFill>
                <a:srgbClr val="000000"/>
              </a:solidFill>
            </a:endParaRPr>
          </a:p>
        </p:txBody>
      </p:sp>
      <p:sp>
        <p:nvSpPr>
          <p:cNvPr id="8" name="Rectangle 7">
            <a:extLst>
              <a:ext uri="{FF2B5EF4-FFF2-40B4-BE49-F238E27FC236}">
                <a16:creationId xmlns:a16="http://schemas.microsoft.com/office/drawing/2014/main" id="{80EA5DFF-49B7-4616-99CA-9A6C71EA39FA}"/>
              </a:ext>
            </a:extLst>
          </p:cNvPr>
          <p:cNvSpPr/>
          <p:nvPr/>
        </p:nvSpPr>
        <p:spPr>
          <a:xfrm>
            <a:off x="249839" y="251927"/>
            <a:ext cx="4859056" cy="6284896"/>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ightbulb">
            <a:extLst>
              <a:ext uri="{FF2B5EF4-FFF2-40B4-BE49-F238E27FC236}">
                <a16:creationId xmlns:a16="http://schemas.microsoft.com/office/drawing/2014/main" id="{7F3811CA-55D9-440B-857F-CC9631845A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355" y="2453006"/>
            <a:ext cx="3620021" cy="3620021"/>
          </a:xfrm>
          <a:prstGeom prst="rect">
            <a:avLst/>
          </a:prstGeom>
        </p:spPr>
      </p:pic>
      <p:sp>
        <p:nvSpPr>
          <p:cNvPr id="2" name="Title 1">
            <a:extLst>
              <a:ext uri="{FF2B5EF4-FFF2-40B4-BE49-F238E27FC236}">
                <a16:creationId xmlns:a16="http://schemas.microsoft.com/office/drawing/2014/main" id="{64DDC649-72C7-47D9-8436-55D9B65DE26C}"/>
              </a:ext>
            </a:extLst>
          </p:cNvPr>
          <p:cNvSpPr>
            <a:spLocks noGrp="1"/>
          </p:cNvSpPr>
          <p:nvPr>
            <p:ph type="title"/>
          </p:nvPr>
        </p:nvSpPr>
        <p:spPr>
          <a:xfrm>
            <a:off x="481005" y="784973"/>
            <a:ext cx="4396723" cy="1454051"/>
          </a:xfrm>
        </p:spPr>
        <p:txBody>
          <a:bodyPr>
            <a:normAutofit/>
          </a:bodyPr>
          <a:lstStyle/>
          <a:p>
            <a:pPr algn="ctr"/>
            <a:r>
              <a:rPr lang="en-US" dirty="0">
                <a:solidFill>
                  <a:schemeClr val="bg1"/>
                </a:solidFill>
                <a:latin typeface="Roboto Cn" pitchFamily="2" charset="0"/>
                <a:ea typeface="Roboto Cn" pitchFamily="2" charset="0"/>
              </a:rPr>
              <a:t>Know Your Role: Parents/Caregivers</a:t>
            </a:r>
          </a:p>
        </p:txBody>
      </p:sp>
    </p:spTree>
    <p:extLst>
      <p:ext uri="{BB962C8B-B14F-4D97-AF65-F5344CB8AC3E}">
        <p14:creationId xmlns:p14="http://schemas.microsoft.com/office/powerpoint/2010/main" val="184008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85D6A-AD48-4F20-8976-4599BA42ECB0}"/>
              </a:ext>
            </a:extLst>
          </p:cNvPr>
          <p:cNvSpPr>
            <a:spLocks noGrp="1"/>
          </p:cNvSpPr>
          <p:nvPr>
            <p:ph idx="1"/>
          </p:nvPr>
        </p:nvSpPr>
        <p:spPr>
          <a:xfrm>
            <a:off x="6096000" y="1687390"/>
            <a:ext cx="4977578" cy="3252457"/>
          </a:xfrm>
        </p:spPr>
        <p:txBody>
          <a:bodyPr anchor="ctr">
            <a:normAutofit fontScale="92500"/>
          </a:bodyPr>
          <a:lstStyle/>
          <a:p>
            <a:r>
              <a:rPr lang="en-US" dirty="0">
                <a:solidFill>
                  <a:srgbClr val="000000"/>
                </a:solidFill>
                <a:latin typeface="Arial" panose="020B0604020202020204" pitchFamily="34" charset="0"/>
                <a:ea typeface="Roboto Cn" pitchFamily="2" charset="0"/>
                <a:cs typeface="Arial" panose="020B0604020202020204" pitchFamily="34" charset="0"/>
              </a:rPr>
              <a:t>As a neighbor you CAN…</a:t>
            </a:r>
          </a:p>
          <a:p>
            <a:pPr marL="0" indent="0">
              <a:buNone/>
            </a:pPr>
            <a:endParaRPr lang="en-US" dirty="0">
              <a:solidFill>
                <a:srgbClr val="000000"/>
              </a:solidFill>
              <a:latin typeface="Roboto Cn" pitchFamily="2" charset="0"/>
              <a:ea typeface="Roboto Cn" pitchFamily="2"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Get educated on the epidemic</a:t>
            </a:r>
          </a:p>
          <a:p>
            <a:pPr lvl="1"/>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Become a member of someone’s “village” a.k.a. support network</a:t>
            </a:r>
          </a:p>
          <a:p>
            <a:pPr lvl="1"/>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Speak up</a:t>
            </a:r>
          </a:p>
        </p:txBody>
      </p:sp>
      <p:sp>
        <p:nvSpPr>
          <p:cNvPr id="8" name="Rectangle 7">
            <a:extLst>
              <a:ext uri="{FF2B5EF4-FFF2-40B4-BE49-F238E27FC236}">
                <a16:creationId xmlns:a16="http://schemas.microsoft.com/office/drawing/2014/main" id="{8E111CC3-D66D-42BA-AFDA-3E0304E3B7B6}"/>
              </a:ext>
            </a:extLst>
          </p:cNvPr>
          <p:cNvSpPr/>
          <p:nvPr/>
        </p:nvSpPr>
        <p:spPr>
          <a:xfrm>
            <a:off x="249839" y="251927"/>
            <a:ext cx="4469363" cy="6284896"/>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Group">
            <a:extLst>
              <a:ext uri="{FF2B5EF4-FFF2-40B4-BE49-F238E27FC236}">
                <a16:creationId xmlns:a16="http://schemas.microsoft.com/office/drawing/2014/main" id="{EF0D0B77-FD23-4547-93A9-2D76EF491E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509" y="2665609"/>
            <a:ext cx="3620021" cy="3620021"/>
          </a:xfrm>
          <a:prstGeom prst="rect">
            <a:avLst/>
          </a:prstGeom>
        </p:spPr>
      </p:pic>
      <p:sp>
        <p:nvSpPr>
          <p:cNvPr id="2" name="Title 1">
            <a:extLst>
              <a:ext uri="{FF2B5EF4-FFF2-40B4-BE49-F238E27FC236}">
                <a16:creationId xmlns:a16="http://schemas.microsoft.com/office/drawing/2014/main" id="{AE2797C0-E303-466C-B3A4-44BB4CC20F18}"/>
              </a:ext>
            </a:extLst>
          </p:cNvPr>
          <p:cNvSpPr>
            <a:spLocks noGrp="1"/>
          </p:cNvSpPr>
          <p:nvPr>
            <p:ph type="title"/>
          </p:nvPr>
        </p:nvSpPr>
        <p:spPr>
          <a:xfrm>
            <a:off x="480929" y="960365"/>
            <a:ext cx="3813601" cy="1454051"/>
          </a:xfrm>
        </p:spPr>
        <p:txBody>
          <a:bodyPr>
            <a:normAutofit fontScale="90000"/>
          </a:bodyPr>
          <a:lstStyle/>
          <a:p>
            <a:pPr algn="ctr"/>
            <a:r>
              <a:rPr lang="en-US" dirty="0">
                <a:solidFill>
                  <a:schemeClr val="bg1"/>
                </a:solidFill>
                <a:latin typeface="Arial" panose="020B0604020202020204" pitchFamily="34" charset="0"/>
                <a:ea typeface="Roboto Cn" pitchFamily="2" charset="0"/>
                <a:cs typeface="Arial" panose="020B0604020202020204" pitchFamily="34" charset="0"/>
              </a:rPr>
              <a:t>Know Your Role: Neighbors</a:t>
            </a:r>
          </a:p>
        </p:txBody>
      </p:sp>
    </p:spTree>
    <p:extLst>
      <p:ext uri="{BB962C8B-B14F-4D97-AF65-F5344CB8AC3E}">
        <p14:creationId xmlns:p14="http://schemas.microsoft.com/office/powerpoint/2010/main" val="3972388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1521B-89CC-4C35-964B-507DDEC6D1B4}"/>
              </a:ext>
            </a:extLst>
          </p:cNvPr>
          <p:cNvSpPr>
            <a:spLocks noGrp="1"/>
          </p:cNvSpPr>
          <p:nvPr>
            <p:ph idx="1"/>
          </p:nvPr>
        </p:nvSpPr>
        <p:spPr>
          <a:xfrm>
            <a:off x="6095999" y="1524236"/>
            <a:ext cx="5090809" cy="3112314"/>
          </a:xfrm>
        </p:spPr>
        <p:txBody>
          <a:bodyPr anchor="ctr">
            <a:normAutofit fontScale="92500" lnSpcReduction="10000"/>
          </a:bodyPr>
          <a:lstStyle/>
          <a:p>
            <a:r>
              <a:rPr lang="en-US" sz="3200" dirty="0">
                <a:solidFill>
                  <a:srgbClr val="000000"/>
                </a:solidFill>
                <a:latin typeface="Arial" panose="020B0604020202020204" pitchFamily="34" charset="0"/>
                <a:ea typeface="Roboto Cn" pitchFamily="2" charset="0"/>
                <a:cs typeface="Arial" panose="020B0604020202020204" pitchFamily="34" charset="0"/>
              </a:rPr>
              <a:t>As an employer you CAN…</a:t>
            </a:r>
          </a:p>
          <a:p>
            <a:pPr marL="0" indent="0">
              <a:buNone/>
            </a:pPr>
            <a:endParaRPr lang="en-US" sz="3200" dirty="0">
              <a:solidFill>
                <a:srgbClr val="000000"/>
              </a:solidFill>
              <a:latin typeface="Roboto Cn" pitchFamily="2" charset="0"/>
              <a:ea typeface="Roboto Cn" pitchFamily="2"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Create a youth safety policy</a:t>
            </a:r>
          </a:p>
          <a:p>
            <a:pPr lvl="1"/>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Ensure your personnel policy supports working parents</a:t>
            </a:r>
          </a:p>
          <a:p>
            <a:pPr lvl="1"/>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Be trauma informed</a:t>
            </a:r>
          </a:p>
        </p:txBody>
      </p:sp>
      <p:sp>
        <p:nvSpPr>
          <p:cNvPr id="9" name="Rectangle 8">
            <a:extLst>
              <a:ext uri="{FF2B5EF4-FFF2-40B4-BE49-F238E27FC236}">
                <a16:creationId xmlns:a16="http://schemas.microsoft.com/office/drawing/2014/main" id="{4D57AF37-85A1-4DDD-B7B9-C93015C3C76E}"/>
              </a:ext>
            </a:extLst>
          </p:cNvPr>
          <p:cNvSpPr/>
          <p:nvPr/>
        </p:nvSpPr>
        <p:spPr>
          <a:xfrm>
            <a:off x="249839" y="251927"/>
            <a:ext cx="4469363" cy="6284896"/>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cklist">
            <a:extLst>
              <a:ext uri="{FF2B5EF4-FFF2-40B4-BE49-F238E27FC236}">
                <a16:creationId xmlns:a16="http://schemas.microsoft.com/office/drawing/2014/main" id="{EA03B508-835A-4EA5-A1D2-49BD96A0AC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922" y="2525000"/>
            <a:ext cx="3620021" cy="3620021"/>
          </a:xfrm>
          <a:prstGeom prst="rect">
            <a:avLst/>
          </a:prstGeom>
        </p:spPr>
      </p:pic>
      <p:sp>
        <p:nvSpPr>
          <p:cNvPr id="2" name="Title 1">
            <a:extLst>
              <a:ext uri="{FF2B5EF4-FFF2-40B4-BE49-F238E27FC236}">
                <a16:creationId xmlns:a16="http://schemas.microsoft.com/office/drawing/2014/main" id="{24AE6746-3E77-4179-8D19-796FEC99F340}"/>
              </a:ext>
            </a:extLst>
          </p:cNvPr>
          <p:cNvSpPr>
            <a:spLocks noGrp="1"/>
          </p:cNvSpPr>
          <p:nvPr>
            <p:ph type="title"/>
          </p:nvPr>
        </p:nvSpPr>
        <p:spPr>
          <a:xfrm>
            <a:off x="580638" y="797211"/>
            <a:ext cx="3807763" cy="1454051"/>
          </a:xfrm>
        </p:spPr>
        <p:txBody>
          <a:bodyPr>
            <a:normAutofit fontScale="90000"/>
          </a:bodyPr>
          <a:lstStyle/>
          <a:p>
            <a:pPr algn="ctr"/>
            <a:r>
              <a:rPr lang="en-US" dirty="0">
                <a:solidFill>
                  <a:schemeClr val="bg1"/>
                </a:solidFill>
                <a:latin typeface="Arial" panose="020B0604020202020204" pitchFamily="34" charset="0"/>
                <a:ea typeface="Roboto Cn" pitchFamily="2" charset="0"/>
                <a:cs typeface="Arial" panose="020B0604020202020204" pitchFamily="34" charset="0"/>
              </a:rPr>
              <a:t>Know Your Role: Employers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33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226D-FFD2-418D-8D67-4CD6DF41ED20}"/>
              </a:ext>
            </a:extLst>
          </p:cNvPr>
          <p:cNvSpPr>
            <a:spLocks noGrp="1"/>
          </p:cNvSpPr>
          <p:nvPr>
            <p:ph type="title"/>
          </p:nvPr>
        </p:nvSpPr>
        <p:spPr>
          <a:xfrm>
            <a:off x="955994" y="818946"/>
            <a:ext cx="3574409" cy="1325563"/>
          </a:xfrm>
        </p:spPr>
        <p:txBody>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For More Information:</a:t>
            </a:r>
          </a:p>
        </p:txBody>
      </p:sp>
      <p:sp>
        <p:nvSpPr>
          <p:cNvPr id="3" name="Content Placeholder 2">
            <a:extLst>
              <a:ext uri="{FF2B5EF4-FFF2-40B4-BE49-F238E27FC236}">
                <a16:creationId xmlns:a16="http://schemas.microsoft.com/office/drawing/2014/main" id="{AB06A5E5-6D27-4668-89FB-F2294A822516}"/>
              </a:ext>
            </a:extLst>
          </p:cNvPr>
          <p:cNvSpPr>
            <a:spLocks noGrp="1"/>
          </p:cNvSpPr>
          <p:nvPr>
            <p:ph idx="1"/>
          </p:nvPr>
        </p:nvSpPr>
        <p:spPr>
          <a:xfrm>
            <a:off x="6510691" y="5441485"/>
            <a:ext cx="4883519" cy="1088118"/>
          </a:xfrm>
        </p:spPr>
        <p:txBody>
          <a:bodyPr>
            <a:normAutofit/>
          </a:bodyPr>
          <a:lstStyle/>
          <a:p>
            <a:pPr marL="0" indent="0">
              <a:buNone/>
            </a:pPr>
            <a:r>
              <a:rPr lang="en-US" dirty="0">
                <a:latin typeface="Arial" panose="020B0604020202020204" pitchFamily="34" charset="0"/>
                <a:cs typeface="Arial" panose="020B0604020202020204" pitchFamily="34" charset="0"/>
              </a:rPr>
              <a:t>	</a:t>
            </a:r>
            <a:r>
              <a:rPr lang="en-US" sz="3100" dirty="0">
                <a:latin typeface="Arial" panose="020B0604020202020204" pitchFamily="34" charset="0"/>
                <a:ea typeface="Roboto Cn" pitchFamily="2" charset="0"/>
                <a:cs typeface="Arial" panose="020B0604020202020204" pitchFamily="34" charset="0"/>
              </a:rPr>
              <a:t>Like us on Facebook</a:t>
            </a:r>
            <a:r>
              <a:rPr lang="en-US" dirty="0">
                <a:latin typeface="Arial" panose="020B0604020202020204" pitchFamily="34" charset="0"/>
                <a:cs typeface="Arial" panose="020B0604020202020204" pitchFamily="34" charset="0"/>
              </a:rPr>
              <a:t> 	</a:t>
            </a:r>
            <a:r>
              <a:rPr lang="en-US" sz="2000" dirty="0">
                <a:solidFill>
                  <a:srgbClr val="054A8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www.facebook.com/LinnCoCAN</a:t>
            </a:r>
            <a:endParaRPr lang="en-US" sz="2000" dirty="0">
              <a:solidFill>
                <a:srgbClr val="054A82"/>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83F83E8-B5EA-459F-BE6D-A07817ED859F}"/>
              </a:ext>
            </a:extLst>
          </p:cNvPr>
          <p:cNvSpPr/>
          <p:nvPr/>
        </p:nvSpPr>
        <p:spPr>
          <a:xfrm>
            <a:off x="234892" y="167780"/>
            <a:ext cx="5268286" cy="6518246"/>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5E8EDC6-F59A-47B5-A43B-37D6CD527CF8}"/>
              </a:ext>
            </a:extLst>
          </p:cNvPr>
          <p:cNvCxnSpPr>
            <a:cxnSpLocks/>
          </p:cNvCxnSpPr>
          <p:nvPr/>
        </p:nvCxnSpPr>
        <p:spPr>
          <a:xfrm>
            <a:off x="234892" y="2516697"/>
            <a:ext cx="53353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ACE6FC-8C86-4668-85E8-2A8218F21FC0}"/>
              </a:ext>
            </a:extLst>
          </p:cNvPr>
          <p:cNvSpPr txBox="1"/>
          <p:nvPr/>
        </p:nvSpPr>
        <p:spPr>
          <a:xfrm>
            <a:off x="834529" y="5631601"/>
            <a:ext cx="4069011" cy="70788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Together we CAN prevent child abuse and neglect before it starts.</a:t>
            </a:r>
          </a:p>
        </p:txBody>
      </p:sp>
      <p:pic>
        <p:nvPicPr>
          <p:cNvPr id="13" name="Picture 12">
            <a:extLst>
              <a:ext uri="{FF2B5EF4-FFF2-40B4-BE49-F238E27FC236}">
                <a16:creationId xmlns:a16="http://schemas.microsoft.com/office/drawing/2014/main" id="{5B4807C2-48E0-4E40-92F7-1E6DB0D7C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575" y="2795104"/>
            <a:ext cx="1813636" cy="2756838"/>
          </a:xfrm>
          <a:prstGeom prst="rect">
            <a:avLst/>
          </a:prstGeom>
        </p:spPr>
      </p:pic>
      <p:pic>
        <p:nvPicPr>
          <p:cNvPr id="16" name="Picture 15">
            <a:extLst>
              <a:ext uri="{FF2B5EF4-FFF2-40B4-BE49-F238E27FC236}">
                <a16:creationId xmlns:a16="http://schemas.microsoft.com/office/drawing/2014/main" id="{3D1BB762-79D7-44EA-8B9B-94EA4C0EB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283" y="5324753"/>
            <a:ext cx="1088118" cy="1088118"/>
          </a:xfrm>
          <a:prstGeom prst="rect">
            <a:avLst/>
          </a:prstGeom>
        </p:spPr>
      </p:pic>
      <p:sp>
        <p:nvSpPr>
          <p:cNvPr id="17" name="TextBox 16">
            <a:extLst>
              <a:ext uri="{FF2B5EF4-FFF2-40B4-BE49-F238E27FC236}">
                <a16:creationId xmlns:a16="http://schemas.microsoft.com/office/drawing/2014/main" id="{378ECF5C-3AC4-4EC5-B6E7-B395DF95C07C}"/>
              </a:ext>
            </a:extLst>
          </p:cNvPr>
          <p:cNvSpPr txBox="1"/>
          <p:nvPr/>
        </p:nvSpPr>
        <p:spPr>
          <a:xfrm>
            <a:off x="679508" y="595618"/>
            <a:ext cx="4311942" cy="1569660"/>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ea typeface="Roboto Cn" pitchFamily="2" charset="0"/>
                <a:cs typeface="Arial" panose="020B0604020202020204" pitchFamily="34" charset="0"/>
              </a:rPr>
              <a:t>For More Information:</a:t>
            </a:r>
            <a:endParaRPr lang="en-US" sz="4400" dirty="0">
              <a:solidFill>
                <a:schemeClr val="bg1"/>
              </a:solidFill>
              <a:latin typeface="Arial" panose="020B0604020202020204" pitchFamily="34" charset="0"/>
              <a:ea typeface="Roboto Cn" pitchFamily="2" charset="0"/>
              <a:cs typeface="Arial" panose="020B0604020202020204" pitchFamily="34" charset="0"/>
            </a:endParaRPr>
          </a:p>
        </p:txBody>
      </p:sp>
      <p:sp>
        <p:nvSpPr>
          <p:cNvPr id="5" name="TextBox 4">
            <a:extLst>
              <a:ext uri="{FF2B5EF4-FFF2-40B4-BE49-F238E27FC236}">
                <a16:creationId xmlns:a16="http://schemas.microsoft.com/office/drawing/2014/main" id="{87DC1C83-8004-4982-87B6-F0CAE28A5355}"/>
              </a:ext>
            </a:extLst>
          </p:cNvPr>
          <p:cNvSpPr txBox="1"/>
          <p:nvPr/>
        </p:nvSpPr>
        <p:spPr>
          <a:xfrm>
            <a:off x="5947794" y="131205"/>
            <a:ext cx="6009314"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ea typeface="Roboto Cn" pitchFamily="2" charset="0"/>
                <a:cs typeface="Arial" panose="020B0604020202020204" pitchFamily="34" charset="0"/>
              </a:rPr>
              <a:t>Sign up for a training from one of our local partners: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Abuse Recognition + Mandatory Reporting</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Social Media and Internet Safety</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Trauma Informed Care</a:t>
            </a:r>
          </a:p>
        </p:txBody>
      </p:sp>
      <p:sp>
        <p:nvSpPr>
          <p:cNvPr id="7" name="TextBox 6">
            <a:extLst>
              <a:ext uri="{FF2B5EF4-FFF2-40B4-BE49-F238E27FC236}">
                <a16:creationId xmlns:a16="http://schemas.microsoft.com/office/drawing/2014/main" id="{39178F95-014E-4DA4-ADAD-6C2A9D12F33F}"/>
              </a:ext>
            </a:extLst>
          </p:cNvPr>
          <p:cNvSpPr txBox="1"/>
          <p:nvPr/>
        </p:nvSpPr>
        <p:spPr>
          <a:xfrm>
            <a:off x="6254611" y="4226445"/>
            <a:ext cx="5395678" cy="984885"/>
          </a:xfrm>
          <a:prstGeom prst="rect">
            <a:avLst/>
          </a:prstGeom>
          <a:noFill/>
        </p:spPr>
        <p:txBody>
          <a:bodyPr wrap="square" rtlCol="0">
            <a:spAutoFit/>
          </a:bodyPr>
          <a:lstStyle/>
          <a:p>
            <a:pPr algn="ctr"/>
            <a:r>
              <a:rPr lang="en-US" sz="3200" dirty="0">
                <a:latin typeface="Arial" panose="020B0604020202020204" pitchFamily="34" charset="0"/>
                <a:ea typeface="Roboto Cn" pitchFamily="2" charset="0"/>
                <a:cs typeface="Arial" panose="020B0604020202020204" pitchFamily="34" charset="0"/>
              </a:rPr>
              <a:t>Contact Us:</a:t>
            </a:r>
          </a:p>
          <a:p>
            <a:pPr algn="ctr"/>
            <a:r>
              <a:rPr lang="en-US" sz="2600" dirty="0">
                <a:latin typeface="Arial" panose="020B0604020202020204" pitchFamily="34" charset="0"/>
                <a:cs typeface="Arial" panose="020B0604020202020204" pitchFamily="34" charset="0"/>
              </a:rPr>
              <a:t>linncan@unitedwayoflinncounty.org</a:t>
            </a:r>
          </a:p>
        </p:txBody>
      </p:sp>
      <p:sp>
        <p:nvSpPr>
          <p:cNvPr id="8" name="TextBox 7">
            <a:extLst>
              <a:ext uri="{FF2B5EF4-FFF2-40B4-BE49-F238E27FC236}">
                <a16:creationId xmlns:a16="http://schemas.microsoft.com/office/drawing/2014/main" id="{B6DAA872-7E20-44FE-AAB7-4E4694A58BA1}"/>
              </a:ext>
            </a:extLst>
          </p:cNvPr>
          <p:cNvSpPr txBox="1"/>
          <p:nvPr/>
        </p:nvSpPr>
        <p:spPr>
          <a:xfrm>
            <a:off x="5570290" y="2903683"/>
            <a:ext cx="6632451" cy="1092607"/>
          </a:xfrm>
          <a:prstGeom prst="rect">
            <a:avLst/>
          </a:prstGeom>
          <a:noFill/>
        </p:spPr>
        <p:txBody>
          <a:bodyPr wrap="square" rtlCol="0">
            <a:spAutoFit/>
          </a:bodyPr>
          <a:lstStyle/>
          <a:p>
            <a:pPr algn="ctr"/>
            <a:r>
              <a:rPr lang="en-US" sz="2700" dirty="0">
                <a:solidFill>
                  <a:srgbClr val="FF0000"/>
                </a:solidFill>
                <a:latin typeface="Arial" panose="020B0604020202020204" pitchFamily="34" charset="0"/>
                <a:ea typeface="Roboto Cn" pitchFamily="2" charset="0"/>
                <a:cs typeface="Arial" panose="020B0604020202020204" pitchFamily="34" charset="0"/>
              </a:rPr>
              <a:t>Report Suspected Child Abuse or Neglect:</a:t>
            </a:r>
          </a:p>
          <a:p>
            <a:pPr algn="ctr"/>
            <a:endParaRPr lang="en-US" sz="1000" dirty="0">
              <a:solidFill>
                <a:srgbClr val="FF0000"/>
              </a:solidFill>
              <a:latin typeface="Roboto Cn" pitchFamily="2" charset="0"/>
              <a:ea typeface="Roboto Cn" pitchFamily="2" charset="0"/>
              <a:cs typeface="Arial" panose="020B0604020202020204" pitchFamily="34" charset="0"/>
            </a:endParaRPr>
          </a:p>
          <a:p>
            <a:pPr algn="ctr"/>
            <a:r>
              <a:rPr lang="en-US" sz="2800" dirty="0">
                <a:solidFill>
                  <a:srgbClr val="FF0000"/>
                </a:solidFill>
                <a:latin typeface="Arial" panose="020B0604020202020204" pitchFamily="34" charset="0"/>
                <a:cs typeface="Arial" panose="020B0604020202020204" pitchFamily="34" charset="0"/>
              </a:rPr>
              <a:t>(866)303-4643</a:t>
            </a:r>
          </a:p>
        </p:txBody>
      </p:sp>
    </p:spTree>
    <p:extLst>
      <p:ext uri="{BB962C8B-B14F-4D97-AF65-F5344CB8AC3E}">
        <p14:creationId xmlns:p14="http://schemas.microsoft.com/office/powerpoint/2010/main" val="121765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C6CEF-5D90-45A2-9C8F-CD0472A5F7AB}"/>
              </a:ext>
            </a:extLst>
          </p:cNvPr>
          <p:cNvSpPr/>
          <p:nvPr/>
        </p:nvSpPr>
        <p:spPr>
          <a:xfrm>
            <a:off x="-1" y="0"/>
            <a:ext cx="6885215" cy="6858000"/>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6B06A-5681-494C-B2F1-1DC5EB172342}"/>
              </a:ext>
            </a:extLst>
          </p:cNvPr>
          <p:cNvSpPr>
            <a:spLocks noGrp="1"/>
          </p:cNvSpPr>
          <p:nvPr>
            <p:ph type="title"/>
          </p:nvPr>
        </p:nvSpPr>
        <p:spPr>
          <a:xfrm>
            <a:off x="911352" y="396791"/>
            <a:ext cx="5062511" cy="1499616"/>
          </a:xfrm>
        </p:spPr>
        <p:txBody>
          <a:bodyPr vert="horz" lIns="91440" tIns="45720" rIns="91440" bIns="45720" rtlCol="0" anchor="ctr">
            <a:normAutofit/>
          </a:bodyPr>
          <a:lstStyle/>
          <a:p>
            <a:pPr algn="ctr"/>
            <a:r>
              <a:rPr lang="en-US" kern="1200" dirty="0">
                <a:solidFill>
                  <a:srgbClr val="FFFFFF"/>
                </a:solidFill>
                <a:latin typeface="Arial" panose="020B0604020202020204" pitchFamily="34" charset="0"/>
                <a:ea typeface="Roboto Cn" pitchFamily="2" charset="0"/>
                <a:cs typeface="Arial" panose="020B0604020202020204" pitchFamily="34" charset="0"/>
              </a:rPr>
              <a:t>What is Linn County CAN?</a:t>
            </a:r>
          </a:p>
        </p:txBody>
      </p:sp>
      <p:sp>
        <p:nvSpPr>
          <p:cNvPr id="3" name="Content Placeholder 2">
            <a:extLst>
              <a:ext uri="{FF2B5EF4-FFF2-40B4-BE49-F238E27FC236}">
                <a16:creationId xmlns:a16="http://schemas.microsoft.com/office/drawing/2014/main" id="{B19F1B3C-37EB-4EE8-8D94-AC1F98F7E4F4}"/>
              </a:ext>
            </a:extLst>
          </p:cNvPr>
          <p:cNvSpPr>
            <a:spLocks noGrp="1"/>
          </p:cNvSpPr>
          <p:nvPr>
            <p:ph sz="half" idx="1"/>
          </p:nvPr>
        </p:nvSpPr>
        <p:spPr>
          <a:xfrm>
            <a:off x="762000" y="2097248"/>
            <a:ext cx="5081232" cy="4401720"/>
          </a:xfrm>
        </p:spPr>
        <p:txBody>
          <a:bodyPr vert="horz" lIns="91440" tIns="45720" rIns="91440" bIns="45720" rtlCol="0">
            <a:normAutofit/>
          </a:bodyPr>
          <a:lstStyle/>
          <a:p>
            <a:r>
              <a:rPr lang="en-US" sz="1800" b="1" dirty="0">
                <a:solidFill>
                  <a:srgbClr val="FFFFFF"/>
                </a:solidFill>
                <a:latin typeface="Arial" panose="020B0604020202020204" pitchFamily="34" charset="0"/>
                <a:ea typeface="Roboto" panose="02000000000000000000" pitchFamily="2" charset="0"/>
                <a:cs typeface="Arial" panose="020B0604020202020204" pitchFamily="34" charset="0"/>
              </a:rPr>
              <a:t>Mission: </a:t>
            </a:r>
            <a:r>
              <a:rPr lang="en-US" sz="1800" dirty="0">
                <a:solidFill>
                  <a:srgbClr val="FFFFFF"/>
                </a:solidFill>
                <a:latin typeface="Arial" panose="020B0604020202020204" pitchFamily="34" charset="0"/>
                <a:cs typeface="Arial" panose="020B0604020202020204" pitchFamily="34" charset="0"/>
              </a:rPr>
              <a:t>Together, we CAN prevent child abuse and neglect before it starts. </a:t>
            </a:r>
          </a:p>
          <a:p>
            <a:pPr marL="0"/>
            <a:endParaRPr lang="en-US" sz="1800" dirty="0">
              <a:solidFill>
                <a:srgbClr val="FFFFFF"/>
              </a:solidFill>
              <a:latin typeface="Arial" panose="020B0604020202020204" pitchFamily="34" charset="0"/>
              <a:cs typeface="Arial" panose="020B0604020202020204" pitchFamily="34" charset="0"/>
            </a:endParaRPr>
          </a:p>
          <a:p>
            <a:r>
              <a:rPr lang="en-US" sz="1800" b="1" dirty="0">
                <a:solidFill>
                  <a:srgbClr val="FFFFFF"/>
                </a:solidFill>
                <a:latin typeface="Arial" panose="020B0604020202020204" pitchFamily="34" charset="0"/>
                <a:ea typeface="Roboto" panose="02000000000000000000" pitchFamily="2" charset="0"/>
                <a:cs typeface="Arial" panose="020B0604020202020204" pitchFamily="34" charset="0"/>
              </a:rPr>
              <a:t>Who we are: </a:t>
            </a:r>
            <a:r>
              <a:rPr lang="en-US" sz="1800" dirty="0">
                <a:solidFill>
                  <a:srgbClr val="FFFFFF"/>
                </a:solidFill>
                <a:latin typeface="Arial" panose="020B0604020202020204" pitchFamily="34" charset="0"/>
                <a:cs typeface="Arial" panose="020B0604020202020204" pitchFamily="34" charset="0"/>
              </a:rPr>
              <a:t>A community coalition of nonprofit agencies, educators, law enforcement and community volunteers</a:t>
            </a:r>
          </a:p>
          <a:p>
            <a:endParaRPr lang="en-US" sz="1800" dirty="0">
              <a:solidFill>
                <a:srgbClr val="FFFFFF"/>
              </a:solidFill>
              <a:latin typeface="Arial" panose="020B0604020202020204" pitchFamily="34" charset="0"/>
              <a:cs typeface="Arial" panose="020B0604020202020204" pitchFamily="34" charset="0"/>
            </a:endParaRPr>
          </a:p>
          <a:p>
            <a:r>
              <a:rPr lang="en-US" sz="1800" b="1" dirty="0">
                <a:solidFill>
                  <a:srgbClr val="FFFFFF"/>
                </a:solidFill>
                <a:latin typeface="Arial" panose="020B0604020202020204" pitchFamily="34" charset="0"/>
                <a:ea typeface="Roboto" panose="02000000000000000000" pitchFamily="2" charset="0"/>
                <a:cs typeface="Arial" panose="020B0604020202020204" pitchFamily="34" charset="0"/>
              </a:rPr>
              <a:t>Our work:</a:t>
            </a:r>
          </a:p>
          <a:p>
            <a:pPr lvl="1"/>
            <a:r>
              <a:rPr lang="en-US" sz="1800" dirty="0">
                <a:solidFill>
                  <a:srgbClr val="FFFFFF"/>
                </a:solidFill>
                <a:latin typeface="Arial" panose="020B0604020202020204" pitchFamily="34" charset="0"/>
                <a:cs typeface="Arial" panose="020B0604020202020204" pitchFamily="34" charset="0"/>
              </a:rPr>
              <a:t>Raise awareness on the epidemic of child abuse and neglect</a:t>
            </a:r>
          </a:p>
          <a:p>
            <a:pPr lvl="1"/>
            <a:r>
              <a:rPr lang="en-US" sz="1800" dirty="0">
                <a:solidFill>
                  <a:srgbClr val="FFFFFF"/>
                </a:solidFill>
                <a:latin typeface="Arial" panose="020B0604020202020204" pitchFamily="34" charset="0"/>
                <a:cs typeface="Arial" panose="020B0604020202020204" pitchFamily="34" charset="0"/>
              </a:rPr>
              <a:t>Educate the community on ways to reduce and prevent abuse </a:t>
            </a:r>
          </a:p>
          <a:p>
            <a:pPr lvl="1"/>
            <a:r>
              <a:rPr lang="en-US" sz="1800" dirty="0">
                <a:solidFill>
                  <a:srgbClr val="FFFFFF"/>
                </a:solidFill>
                <a:latin typeface="Arial" panose="020B0604020202020204" pitchFamily="34" charset="0"/>
                <a:cs typeface="Arial" panose="020B0604020202020204" pitchFamily="34" charset="0"/>
              </a:rPr>
              <a:t>Connect community members with trainings and youth safety policies</a:t>
            </a:r>
          </a:p>
          <a:p>
            <a:pPr lvl="1"/>
            <a:endParaRPr lang="en-US" sz="1700" dirty="0">
              <a:solidFill>
                <a:srgbClr val="FFFFFF"/>
              </a:solidFill>
            </a:endParaRPr>
          </a:p>
        </p:txBody>
      </p:sp>
      <p:cxnSp>
        <p:nvCxnSpPr>
          <p:cNvPr id="9" name="Straight Connector 8">
            <a:extLst>
              <a:ext uri="{FF2B5EF4-FFF2-40B4-BE49-F238E27FC236}">
                <a16:creationId xmlns:a16="http://schemas.microsoft.com/office/drawing/2014/main" id="{8B0BC8D7-9DFE-4D6A-8C38-721DFD857C0A}"/>
              </a:ext>
            </a:extLst>
          </p:cNvPr>
          <p:cNvCxnSpPr>
            <a:cxnSpLocks/>
          </p:cNvCxnSpPr>
          <p:nvPr/>
        </p:nvCxnSpPr>
        <p:spPr>
          <a:xfrm>
            <a:off x="911352" y="594272"/>
            <a:ext cx="0" cy="11046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393269B-BD74-4D42-906E-7FB7A361C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934" y="392624"/>
            <a:ext cx="1039266" cy="1039266"/>
          </a:xfrm>
          <a:prstGeom prst="rect">
            <a:avLst/>
          </a:prstGeom>
        </p:spPr>
      </p:pic>
      <p:pic>
        <p:nvPicPr>
          <p:cNvPr id="10" name="Picture 9">
            <a:extLst>
              <a:ext uri="{FF2B5EF4-FFF2-40B4-BE49-F238E27FC236}">
                <a16:creationId xmlns:a16="http://schemas.microsoft.com/office/drawing/2014/main" id="{EF43C350-30A9-468F-AA0D-0C859C5A1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638" y="392624"/>
            <a:ext cx="1039266" cy="976551"/>
          </a:xfrm>
          <a:prstGeom prst="rect">
            <a:avLst/>
          </a:prstGeom>
        </p:spPr>
      </p:pic>
      <p:pic>
        <p:nvPicPr>
          <p:cNvPr id="14" name="Picture 13">
            <a:extLst>
              <a:ext uri="{FF2B5EF4-FFF2-40B4-BE49-F238E27FC236}">
                <a16:creationId xmlns:a16="http://schemas.microsoft.com/office/drawing/2014/main" id="{10E74EF5-1892-4EC1-819A-DE2A87748E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4436" y="396791"/>
            <a:ext cx="1110843" cy="1110843"/>
          </a:xfrm>
          <a:prstGeom prst="rect">
            <a:avLst/>
          </a:prstGeom>
        </p:spPr>
      </p:pic>
      <p:pic>
        <p:nvPicPr>
          <p:cNvPr id="16" name="Picture 15">
            <a:extLst>
              <a:ext uri="{FF2B5EF4-FFF2-40B4-BE49-F238E27FC236}">
                <a16:creationId xmlns:a16="http://schemas.microsoft.com/office/drawing/2014/main" id="{750B17CB-8D64-409A-8D9E-37BAABB733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6811" y="392624"/>
            <a:ext cx="931709" cy="931709"/>
          </a:xfrm>
          <a:prstGeom prst="rect">
            <a:avLst/>
          </a:prstGeom>
        </p:spPr>
      </p:pic>
      <p:pic>
        <p:nvPicPr>
          <p:cNvPr id="18" name="Picture 17">
            <a:extLst>
              <a:ext uri="{FF2B5EF4-FFF2-40B4-BE49-F238E27FC236}">
                <a16:creationId xmlns:a16="http://schemas.microsoft.com/office/drawing/2014/main" id="{E7E3B51D-86E2-4705-B46D-E73990EA53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5559" y="2053115"/>
            <a:ext cx="1039266" cy="1039266"/>
          </a:xfrm>
          <a:prstGeom prst="rect">
            <a:avLst/>
          </a:prstGeom>
        </p:spPr>
      </p:pic>
      <p:pic>
        <p:nvPicPr>
          <p:cNvPr id="20" name="Picture 19">
            <a:extLst>
              <a:ext uri="{FF2B5EF4-FFF2-40B4-BE49-F238E27FC236}">
                <a16:creationId xmlns:a16="http://schemas.microsoft.com/office/drawing/2014/main" id="{3D09A868-5575-42F5-8184-5A3DC03CC3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7920" y="2053115"/>
            <a:ext cx="693573" cy="976551"/>
          </a:xfrm>
          <a:prstGeom prst="rect">
            <a:avLst/>
          </a:prstGeom>
        </p:spPr>
      </p:pic>
      <p:pic>
        <p:nvPicPr>
          <p:cNvPr id="22" name="Picture 21">
            <a:extLst>
              <a:ext uri="{FF2B5EF4-FFF2-40B4-BE49-F238E27FC236}">
                <a16:creationId xmlns:a16="http://schemas.microsoft.com/office/drawing/2014/main" id="{256B7096-55C6-4B14-AC3F-EAE06CBACE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4436" y="2008073"/>
            <a:ext cx="1066633" cy="1066633"/>
          </a:xfrm>
          <a:prstGeom prst="rect">
            <a:avLst/>
          </a:prstGeom>
        </p:spPr>
      </p:pic>
      <p:pic>
        <p:nvPicPr>
          <p:cNvPr id="24" name="Picture 23">
            <a:extLst>
              <a:ext uri="{FF2B5EF4-FFF2-40B4-BE49-F238E27FC236}">
                <a16:creationId xmlns:a16="http://schemas.microsoft.com/office/drawing/2014/main" id="{51772535-3972-431A-B3E1-63977571CC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3224" y="2008073"/>
            <a:ext cx="1194033" cy="1090275"/>
          </a:xfrm>
          <a:prstGeom prst="rect">
            <a:avLst/>
          </a:prstGeom>
        </p:spPr>
      </p:pic>
      <p:pic>
        <p:nvPicPr>
          <p:cNvPr id="26" name="Picture 25">
            <a:extLst>
              <a:ext uri="{FF2B5EF4-FFF2-40B4-BE49-F238E27FC236}">
                <a16:creationId xmlns:a16="http://schemas.microsoft.com/office/drawing/2014/main" id="{2B83656D-144D-4841-AADD-AD4ECAF6C0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38076" y="3575145"/>
            <a:ext cx="1077490" cy="1056658"/>
          </a:xfrm>
          <a:prstGeom prst="rect">
            <a:avLst/>
          </a:prstGeom>
        </p:spPr>
      </p:pic>
      <p:pic>
        <p:nvPicPr>
          <p:cNvPr id="28" name="Picture 27">
            <a:extLst>
              <a:ext uri="{FF2B5EF4-FFF2-40B4-BE49-F238E27FC236}">
                <a16:creationId xmlns:a16="http://schemas.microsoft.com/office/drawing/2014/main" id="{99E3DE98-019F-4ED8-8EF3-6873B1BE5E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13182" y="3713606"/>
            <a:ext cx="1718186" cy="706423"/>
          </a:xfrm>
          <a:prstGeom prst="rect">
            <a:avLst/>
          </a:prstGeom>
        </p:spPr>
      </p:pic>
      <p:pic>
        <p:nvPicPr>
          <p:cNvPr id="30" name="Picture 29">
            <a:extLst>
              <a:ext uri="{FF2B5EF4-FFF2-40B4-BE49-F238E27FC236}">
                <a16:creationId xmlns:a16="http://schemas.microsoft.com/office/drawing/2014/main" id="{FF67AC22-2D4A-455C-AE8A-F3C3DDC921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51723" y="3222010"/>
            <a:ext cx="1526797" cy="1526797"/>
          </a:xfrm>
          <a:prstGeom prst="rect">
            <a:avLst/>
          </a:prstGeom>
        </p:spPr>
      </p:pic>
      <p:pic>
        <p:nvPicPr>
          <p:cNvPr id="34" name="Picture 33">
            <a:extLst>
              <a:ext uri="{FF2B5EF4-FFF2-40B4-BE49-F238E27FC236}">
                <a16:creationId xmlns:a16="http://schemas.microsoft.com/office/drawing/2014/main" id="{237AC3CF-FF42-4EFB-B867-13D38516BE4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44733" y="4772449"/>
            <a:ext cx="1194034" cy="1882782"/>
          </a:xfrm>
          <a:prstGeom prst="rect">
            <a:avLst/>
          </a:prstGeom>
        </p:spPr>
      </p:pic>
      <p:pic>
        <p:nvPicPr>
          <p:cNvPr id="36" name="Picture 35">
            <a:extLst>
              <a:ext uri="{FF2B5EF4-FFF2-40B4-BE49-F238E27FC236}">
                <a16:creationId xmlns:a16="http://schemas.microsoft.com/office/drawing/2014/main" id="{F8B7E608-8FF7-4DA1-B0D9-69BA3E54D8D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13182" y="5604410"/>
            <a:ext cx="1594737" cy="1057622"/>
          </a:xfrm>
          <a:prstGeom prst="rect">
            <a:avLst/>
          </a:prstGeom>
        </p:spPr>
      </p:pic>
    </p:spTree>
    <p:extLst>
      <p:ext uri="{BB962C8B-B14F-4D97-AF65-F5344CB8AC3E}">
        <p14:creationId xmlns:p14="http://schemas.microsoft.com/office/powerpoint/2010/main" val="389158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E043-BCDC-4EE1-AB84-B1CBCAAACF9B}"/>
              </a:ext>
            </a:extLst>
          </p:cNvPr>
          <p:cNvSpPr>
            <a:spLocks noGrp="1"/>
          </p:cNvSpPr>
          <p:nvPr>
            <p:ph type="title"/>
          </p:nvPr>
        </p:nvSpPr>
        <p:spPr>
          <a:xfrm>
            <a:off x="1752600" y="159543"/>
            <a:ext cx="9440332" cy="1325563"/>
          </a:xfrm>
        </p:spPr>
        <p:txBody>
          <a:bodyPr>
            <a:normAutofit/>
          </a:bodyPr>
          <a:lstStyle/>
          <a:p>
            <a:r>
              <a:rPr lang="en-US" dirty="0">
                <a:latin typeface="Arial" panose="020B0604020202020204" pitchFamily="34" charset="0"/>
                <a:ea typeface="Roboto" panose="02000000000000000000" pitchFamily="2" charset="0"/>
                <a:cs typeface="Arial" panose="020B0604020202020204" pitchFamily="34" charset="0"/>
              </a:rPr>
              <a:t>What is child abuse?</a:t>
            </a:r>
          </a:p>
        </p:txBody>
      </p:sp>
      <p:sp>
        <p:nvSpPr>
          <p:cNvPr id="3" name="Content Placeholder 2">
            <a:extLst>
              <a:ext uri="{FF2B5EF4-FFF2-40B4-BE49-F238E27FC236}">
                <a16:creationId xmlns:a16="http://schemas.microsoft.com/office/drawing/2014/main" id="{AA014CAF-1CE9-4D90-9DBE-3A41417CD277}"/>
              </a:ext>
            </a:extLst>
          </p:cNvPr>
          <p:cNvSpPr>
            <a:spLocks noGrp="1"/>
          </p:cNvSpPr>
          <p:nvPr>
            <p:ph idx="1"/>
          </p:nvPr>
        </p:nvSpPr>
        <p:spPr>
          <a:xfrm>
            <a:off x="838200" y="1414592"/>
            <a:ext cx="10515600" cy="5225142"/>
          </a:xfrm>
        </p:spPr>
        <p:txBody>
          <a:bodyPr>
            <a:normAutofit fontScale="92500" lnSpcReduction="10000"/>
          </a:bodyPr>
          <a:lstStyle/>
          <a:p>
            <a:pPr>
              <a:lnSpc>
                <a:spcPct val="110000"/>
              </a:lnSpc>
            </a:pPr>
            <a:r>
              <a:rPr lang="en-US" sz="2000" b="1" dirty="0">
                <a:latin typeface="Arial" panose="020B0604020202020204" pitchFamily="34" charset="0"/>
                <a:ea typeface="Roboto Cn" pitchFamily="2" charset="0"/>
                <a:cs typeface="Arial" panose="020B0604020202020204" pitchFamily="34" charset="0"/>
              </a:rPr>
              <a:t>Physical Abuse:</a:t>
            </a:r>
            <a:r>
              <a:rPr lang="en-US" sz="2000" b="1" dirty="0">
                <a:latin typeface="Arial" panose="020B0604020202020204" pitchFamily="34" charset="0"/>
                <a:ea typeface="Roboto" panose="02000000000000000000" pitchFamily="2" charset="0"/>
                <a:cs typeface="Arial" panose="020B0604020202020204" pitchFamily="34" charset="0"/>
              </a:rPr>
              <a:t> </a:t>
            </a:r>
            <a:r>
              <a:rPr lang="en-US" sz="1900" dirty="0">
                <a:latin typeface="Arial" panose="020B0604020202020204" pitchFamily="34" charset="0"/>
                <a:cs typeface="Arial" panose="020B0604020202020204" pitchFamily="34" charset="0"/>
              </a:rPr>
              <a:t>Non-accidental injury to a child, caused by a parent or caregiver who has responsibility for that child’s care</a:t>
            </a:r>
            <a:r>
              <a:rPr lang="en-US" sz="2000" dirty="0">
                <a:latin typeface="Arial" panose="020B0604020202020204" pitchFamily="34" charset="0"/>
                <a:cs typeface="Arial" panose="020B0604020202020204" pitchFamily="34" charset="0"/>
              </a:rPr>
              <a:t>. </a:t>
            </a:r>
          </a:p>
          <a:p>
            <a:pPr>
              <a:lnSpc>
                <a:spcPct val="110000"/>
              </a:lnSpc>
            </a:pPr>
            <a:r>
              <a:rPr lang="en-US" sz="2000" b="1" dirty="0">
                <a:latin typeface="Arial" panose="020B0604020202020204" pitchFamily="34" charset="0"/>
                <a:ea typeface="Roboto Cn" pitchFamily="2" charset="0"/>
                <a:cs typeface="Arial" panose="020B0604020202020204" pitchFamily="34" charset="0"/>
              </a:rPr>
              <a:t>Sexual Abuse:</a:t>
            </a:r>
            <a:r>
              <a:rPr lang="en-US" sz="2000" b="1" dirty="0">
                <a:latin typeface="Arial" panose="020B0604020202020204" pitchFamily="34" charset="0"/>
                <a:ea typeface="Roboto" panose="02000000000000000000" pitchFamily="2" charset="0"/>
                <a:cs typeface="Arial" panose="020B0604020202020204" pitchFamily="34" charset="0"/>
              </a:rPr>
              <a:t> </a:t>
            </a:r>
            <a:r>
              <a:rPr lang="en-US" sz="1900" dirty="0">
                <a:latin typeface="Arial" panose="020B0604020202020204" pitchFamily="34" charset="0"/>
                <a:cs typeface="Arial" panose="020B0604020202020204" pitchFamily="34" charset="0"/>
              </a:rPr>
              <a:t>Any sexual act between an adult and a minor, or between two minors when one exerts power over the other. (includes both contact and non-contact sexual acts)</a:t>
            </a:r>
            <a:r>
              <a:rPr lang="en-US" sz="2000" dirty="0">
                <a:latin typeface="Arial" panose="020B0604020202020204" pitchFamily="34" charset="0"/>
                <a:cs typeface="Arial" panose="020B0604020202020204" pitchFamily="34" charset="0"/>
              </a:rPr>
              <a:t>.</a:t>
            </a:r>
          </a:p>
          <a:p>
            <a:pPr>
              <a:lnSpc>
                <a:spcPct val="110000"/>
              </a:lnSpc>
            </a:pPr>
            <a:r>
              <a:rPr lang="en-US" sz="2000" b="1" dirty="0">
                <a:latin typeface="Arial" panose="020B0604020202020204" pitchFamily="34" charset="0"/>
                <a:ea typeface="Roboto Cn" pitchFamily="2" charset="0"/>
                <a:cs typeface="Arial" panose="020B0604020202020204" pitchFamily="34" charset="0"/>
              </a:rPr>
              <a:t>Drug Endangerment:</a:t>
            </a:r>
            <a:r>
              <a:rPr lang="en-US" sz="2000" b="1" dirty="0">
                <a:latin typeface="Arial" panose="020B0604020202020204" pitchFamily="34" charset="0"/>
                <a:ea typeface="Roboto" panose="02000000000000000000" pitchFamily="2" charset="0"/>
                <a:cs typeface="Arial" panose="020B0604020202020204" pitchFamily="34" charset="0"/>
              </a:rPr>
              <a:t> </a:t>
            </a:r>
            <a:r>
              <a:rPr lang="en-US" sz="1900" dirty="0">
                <a:latin typeface="Arial" panose="020B0604020202020204" pitchFamily="34" charset="0"/>
                <a:ea typeface="Roboto" panose="02000000000000000000" pitchFamily="2" charset="0"/>
                <a:cs typeface="Arial" panose="020B0604020202020204" pitchFamily="34" charset="0"/>
              </a:rPr>
              <a:t>A child is living/spending time where controlled substances are used, manufactured, bought/sold OR the child is exposed to a controlled substance that subjects him or her to a substantial risk to health or safety</a:t>
            </a:r>
            <a:r>
              <a:rPr lang="en-US" sz="2000" dirty="0">
                <a:latin typeface="Arial" panose="020B0604020202020204" pitchFamily="34" charset="0"/>
                <a:ea typeface="Roboto" panose="02000000000000000000" pitchFamily="2" charset="0"/>
                <a:cs typeface="Arial" panose="020B0604020202020204" pitchFamily="34" charset="0"/>
              </a:rPr>
              <a:t>.</a:t>
            </a:r>
          </a:p>
          <a:p>
            <a:pPr>
              <a:lnSpc>
                <a:spcPct val="110000"/>
              </a:lnSpc>
            </a:pPr>
            <a:r>
              <a:rPr lang="en-US" sz="2000" b="1" dirty="0">
                <a:latin typeface="Arial" panose="020B0604020202020204" pitchFamily="34" charset="0"/>
                <a:ea typeface="Roboto Cn" pitchFamily="2" charset="0"/>
                <a:cs typeface="Arial" panose="020B0604020202020204" pitchFamily="34" charset="0"/>
              </a:rPr>
              <a:t>Emotional Abuse:</a:t>
            </a:r>
            <a:r>
              <a:rPr lang="en-US" sz="2000" b="1" dirty="0">
                <a:latin typeface="Arial" panose="020B0604020202020204" pitchFamily="34" charset="0"/>
                <a:ea typeface="Roboto" panose="02000000000000000000" pitchFamily="2" charset="0"/>
                <a:cs typeface="Arial" panose="020B0604020202020204" pitchFamily="34" charset="0"/>
              </a:rPr>
              <a:t> </a:t>
            </a:r>
            <a:r>
              <a:rPr lang="en-US" sz="1900" dirty="0">
                <a:latin typeface="Arial" panose="020B0604020202020204" pitchFamily="34" charset="0"/>
                <a:ea typeface="Roboto" panose="02000000000000000000" pitchFamily="2" charset="0"/>
                <a:cs typeface="Arial" panose="020B0604020202020204" pitchFamily="34" charset="0"/>
              </a:rPr>
              <a:t>A continuing pattern of hostile behavior towards a child, or the absence of positive relationships</a:t>
            </a:r>
            <a:r>
              <a:rPr lang="en-US" sz="2000" dirty="0">
                <a:latin typeface="Arial" panose="020B0604020202020204" pitchFamily="34" charset="0"/>
                <a:ea typeface="Roboto" panose="02000000000000000000" pitchFamily="2" charset="0"/>
                <a:cs typeface="Arial" panose="020B0604020202020204" pitchFamily="34" charset="0"/>
              </a:rPr>
              <a:t>.</a:t>
            </a:r>
          </a:p>
          <a:p>
            <a:pPr>
              <a:lnSpc>
                <a:spcPct val="110000"/>
              </a:lnSpc>
            </a:pPr>
            <a:r>
              <a:rPr lang="en-US" sz="2000" b="1" dirty="0">
                <a:latin typeface="Arial" panose="020B0604020202020204" pitchFamily="34" charset="0"/>
                <a:ea typeface="Roboto Cn" pitchFamily="2" charset="0"/>
                <a:cs typeface="Arial" panose="020B0604020202020204" pitchFamily="34" charset="0"/>
              </a:rPr>
              <a:t>Neglect:</a:t>
            </a:r>
            <a:r>
              <a:rPr lang="en-US" sz="2000" b="1" dirty="0">
                <a:latin typeface="Arial" panose="020B0604020202020204" pitchFamily="34" charset="0"/>
                <a:ea typeface="Roboto" panose="02000000000000000000" pitchFamily="2" charset="0"/>
                <a:cs typeface="Arial" panose="020B0604020202020204" pitchFamily="34" charset="0"/>
              </a:rPr>
              <a:t> </a:t>
            </a:r>
            <a:r>
              <a:rPr lang="en-US" sz="1900" dirty="0">
                <a:latin typeface="Arial" panose="020B0604020202020204" pitchFamily="34" charset="0"/>
                <a:cs typeface="Arial" panose="020B0604020202020204" pitchFamily="34" charset="0"/>
              </a:rPr>
              <a:t>Failure to provide basic needs and care for a child, to such a degree that a child’s health and safety are endangered</a:t>
            </a:r>
            <a:r>
              <a:rPr lang="en-US" sz="2000" dirty="0">
                <a:latin typeface="Arial" panose="020B0604020202020204" pitchFamily="34" charset="0"/>
                <a:cs typeface="Arial" panose="020B0604020202020204" pitchFamily="34" charset="0"/>
              </a:rPr>
              <a:t>.</a:t>
            </a:r>
          </a:p>
          <a:p>
            <a:pPr>
              <a:lnSpc>
                <a:spcPct val="110000"/>
              </a:lnSpc>
            </a:pPr>
            <a:r>
              <a:rPr lang="en-US" sz="2000" b="1" dirty="0">
                <a:latin typeface="Arial" panose="020B0604020202020204" pitchFamily="34" charset="0"/>
                <a:ea typeface="Roboto Cn" pitchFamily="2" charset="0"/>
                <a:cs typeface="Arial" panose="020B0604020202020204" pitchFamily="34" charset="0"/>
              </a:rPr>
              <a:t>Threat of Harm: </a:t>
            </a:r>
            <a:r>
              <a:rPr lang="en-US" sz="1900" dirty="0">
                <a:latin typeface="Arial" panose="020B0604020202020204" pitchFamily="34" charset="0"/>
                <a:cs typeface="Arial" panose="020B0604020202020204" pitchFamily="34" charset="0"/>
              </a:rPr>
              <a:t>Subjecting a child to a substantial risk of harm to their health or welfare</a:t>
            </a:r>
            <a:r>
              <a:rPr lang="en-US" sz="2000" dirty="0">
                <a:latin typeface="Arial" panose="020B0604020202020204" pitchFamily="34" charset="0"/>
                <a:cs typeface="Arial" panose="020B0604020202020204" pitchFamily="34" charset="0"/>
              </a:rPr>
              <a:t>. </a:t>
            </a:r>
          </a:p>
          <a:p>
            <a:pPr>
              <a:lnSpc>
                <a:spcPct val="110000"/>
              </a:lnSpc>
            </a:pPr>
            <a:r>
              <a:rPr lang="en-US" sz="2000" b="1" dirty="0">
                <a:latin typeface="Arial" panose="020B0604020202020204" pitchFamily="34" charset="0"/>
                <a:ea typeface="Roboto Cn" pitchFamily="2" charset="0"/>
                <a:cs typeface="Arial" panose="020B0604020202020204" pitchFamily="34" charset="0"/>
              </a:rPr>
              <a:t>Mental Injury:</a:t>
            </a:r>
            <a:r>
              <a:rPr lang="en-US" sz="2000" b="1" dirty="0">
                <a:latin typeface="Arial" panose="020B0604020202020204" pitchFamily="34" charset="0"/>
                <a:ea typeface="Roboto" panose="02000000000000000000" pitchFamily="2" charset="0"/>
                <a:cs typeface="Arial" panose="020B0604020202020204" pitchFamily="34" charset="0"/>
              </a:rPr>
              <a:t> </a:t>
            </a:r>
            <a:r>
              <a:rPr lang="en-US" sz="1900" dirty="0">
                <a:latin typeface="Arial" panose="020B0604020202020204" pitchFamily="34" charset="0"/>
                <a:cs typeface="Arial" panose="020B0604020202020204" pitchFamily="34" charset="0"/>
              </a:rPr>
              <a:t>Any mental injury to a child, which shall include only observable and substantial impairment of the child’s mental or psychological ability to function caused by cruelty to the child, with due regard to the culture of the child</a:t>
            </a:r>
            <a:r>
              <a:rPr lang="en-US" sz="1800" dirty="0">
                <a:latin typeface="Arial" panose="020B0604020202020204" pitchFamily="34" charset="0"/>
                <a:cs typeface="Arial" panose="020B0604020202020204" pitchFamily="34" charset="0"/>
              </a:rPr>
              <a:t>. </a:t>
            </a:r>
          </a:p>
        </p:txBody>
      </p:sp>
      <p:pic>
        <p:nvPicPr>
          <p:cNvPr id="12" name="Graphic 11" descr="Brain in head">
            <a:extLst>
              <a:ext uri="{FF2B5EF4-FFF2-40B4-BE49-F238E27FC236}">
                <a16:creationId xmlns:a16="http://schemas.microsoft.com/office/drawing/2014/main" id="{BA4C06A4-6FC9-4495-BDC1-B709A1835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365124"/>
            <a:ext cx="914400" cy="914400"/>
          </a:xfrm>
          <a:prstGeom prst="rect">
            <a:avLst/>
          </a:prstGeom>
        </p:spPr>
      </p:pic>
    </p:spTree>
    <p:extLst>
      <p:ext uri="{BB962C8B-B14F-4D97-AF65-F5344CB8AC3E}">
        <p14:creationId xmlns:p14="http://schemas.microsoft.com/office/powerpoint/2010/main" val="15986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C7864F-488E-45E5-BB86-2831B5418D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164" y="1"/>
            <a:ext cx="8877673" cy="6858000"/>
          </a:xfrm>
          <a:prstGeom prst="rect">
            <a:avLst/>
          </a:prstGeom>
        </p:spPr>
      </p:pic>
    </p:spTree>
    <p:extLst>
      <p:ext uri="{BB962C8B-B14F-4D97-AF65-F5344CB8AC3E}">
        <p14:creationId xmlns:p14="http://schemas.microsoft.com/office/powerpoint/2010/main" val="64926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8D7438-FDDE-4836-8D68-00415C8DDDF2}"/>
              </a:ext>
            </a:extLst>
          </p:cNvPr>
          <p:cNvSpPr/>
          <p:nvPr/>
        </p:nvSpPr>
        <p:spPr>
          <a:xfrm>
            <a:off x="249839" y="251927"/>
            <a:ext cx="4469363" cy="6284896"/>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23885-4725-4928-8781-D69BA9185CEE}"/>
              </a:ext>
            </a:extLst>
          </p:cNvPr>
          <p:cNvSpPr>
            <a:spLocks noGrp="1"/>
          </p:cNvSpPr>
          <p:nvPr>
            <p:ph type="title"/>
          </p:nvPr>
        </p:nvSpPr>
        <p:spPr>
          <a:xfrm>
            <a:off x="642787" y="2480941"/>
            <a:ext cx="3683466" cy="1325563"/>
          </a:xfrm>
        </p:spPr>
        <p:txBody>
          <a:bodyPr>
            <a:normAutofit fontScale="90000"/>
          </a:bodyPr>
          <a:lstStyle/>
          <a:p>
            <a:pPr algn="ctr"/>
            <a:r>
              <a:rPr lang="en-US" dirty="0">
                <a:solidFill>
                  <a:schemeClr val="bg1"/>
                </a:solidFill>
                <a:latin typeface="Arial" panose="020B0604020202020204" pitchFamily="34" charset="0"/>
                <a:ea typeface="Roboto" panose="02000000000000000000" pitchFamily="2" charset="0"/>
                <a:cs typeface="Arial" panose="020B0604020202020204" pitchFamily="34" charset="0"/>
              </a:rPr>
              <a:t>Adverse Childhood Experiences (ACE’s) </a:t>
            </a:r>
          </a:p>
        </p:txBody>
      </p:sp>
      <p:sp>
        <p:nvSpPr>
          <p:cNvPr id="3" name="Content Placeholder 2">
            <a:extLst>
              <a:ext uri="{FF2B5EF4-FFF2-40B4-BE49-F238E27FC236}">
                <a16:creationId xmlns:a16="http://schemas.microsoft.com/office/drawing/2014/main" id="{C2ABF061-7D1F-4CF0-92C6-CEEFCF4F5AB2}"/>
              </a:ext>
            </a:extLst>
          </p:cNvPr>
          <p:cNvSpPr>
            <a:spLocks noGrp="1"/>
          </p:cNvSpPr>
          <p:nvPr>
            <p:ph idx="1"/>
          </p:nvPr>
        </p:nvSpPr>
        <p:spPr>
          <a:xfrm>
            <a:off x="4991450" y="478172"/>
            <a:ext cx="6362350" cy="5698791"/>
          </a:xfrm>
        </p:spPr>
        <p:txBody>
          <a:bodyPr>
            <a:normAutofit lnSpcReduction="10000"/>
          </a:bodyPr>
          <a:lstStyle/>
          <a:p>
            <a:r>
              <a:rPr lang="en-US" dirty="0">
                <a:latin typeface="Arial" panose="020B0604020202020204" pitchFamily="34" charset="0"/>
                <a:cs typeface="Arial" panose="020B0604020202020204" pitchFamily="34" charset="0"/>
              </a:rPr>
              <a:t>“Adverse childhood experiences are the single greatest unaddressed public health threat facing our nation today.” </a:t>
            </a:r>
            <a:r>
              <a:rPr lang="en-US" sz="2000" dirty="0">
                <a:latin typeface="Arial" panose="020B0604020202020204" pitchFamily="34" charset="0"/>
                <a:cs typeface="Arial" panose="020B0604020202020204" pitchFamily="34" charset="0"/>
              </a:rPr>
              <a:t>- Dr. Robert Block, former president of the American Academy of Pediatrics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Study Began in 1998</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ea typeface="Roboto Cn" pitchFamily="2" charset="0"/>
                <a:cs typeface="Arial" panose="020B0604020202020204" pitchFamily="34" charset="0"/>
              </a:rPr>
              <a:t>Findings: </a:t>
            </a:r>
          </a:p>
          <a:p>
            <a:pPr lvl="1"/>
            <a:r>
              <a:rPr lang="en-US" dirty="0">
                <a:latin typeface="Arial" panose="020B0604020202020204" pitchFamily="34" charset="0"/>
                <a:cs typeface="Arial" panose="020B0604020202020204" pitchFamily="34" charset="0"/>
              </a:rPr>
              <a:t>Two-Thirds of participants reported at least 1 Ace</a:t>
            </a:r>
          </a:p>
          <a:p>
            <a:pPr lvl="1"/>
            <a:r>
              <a:rPr lang="en-US" dirty="0">
                <a:latin typeface="Arial" panose="020B0604020202020204" pitchFamily="34" charset="0"/>
                <a:cs typeface="Arial" panose="020B0604020202020204" pitchFamily="34" charset="0"/>
              </a:rPr>
              <a:t>The more ACEs an individual has, the more likely they are to experience high-risk behavior and long-term health problems</a:t>
            </a:r>
          </a:p>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96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BEED-A3EF-408B-B987-63FE7A796CA2}"/>
              </a:ext>
            </a:extLst>
          </p:cNvPr>
          <p:cNvSpPr>
            <a:spLocks noGrp="1"/>
          </p:cNvSpPr>
          <p:nvPr>
            <p:ph type="title"/>
          </p:nvPr>
        </p:nvSpPr>
        <p:spPr/>
        <p:txBody>
          <a:bodyPr>
            <a:normAutofit/>
          </a:bodyPr>
          <a:lstStyle/>
          <a:p>
            <a:pPr algn="ctr"/>
            <a:r>
              <a:rPr lang="en-US" sz="5400" dirty="0">
                <a:latin typeface="Arial" panose="020B0604020202020204" pitchFamily="34" charset="0"/>
                <a:ea typeface="Roboto Cn" pitchFamily="2" charset="0"/>
                <a:cs typeface="Arial" panose="020B0604020202020204" pitchFamily="34" charset="0"/>
              </a:rPr>
              <a:t>Impacts of trauma on the Brain</a:t>
            </a:r>
          </a:p>
        </p:txBody>
      </p:sp>
      <p:graphicFrame>
        <p:nvGraphicFramePr>
          <p:cNvPr id="5" name="Content Placeholder 2">
            <a:extLst>
              <a:ext uri="{FF2B5EF4-FFF2-40B4-BE49-F238E27FC236}">
                <a16:creationId xmlns:a16="http://schemas.microsoft.com/office/drawing/2014/main" id="{6256965F-3EFA-4ABC-A411-E9A72ECA0DD1}"/>
              </a:ext>
            </a:extLst>
          </p:cNvPr>
          <p:cNvGraphicFramePr>
            <a:graphicFrameLocks noGrp="1"/>
          </p:cNvGraphicFramePr>
          <p:nvPr>
            <p:ph idx="1"/>
            <p:extLst>
              <p:ext uri="{D42A27DB-BD31-4B8C-83A1-F6EECF244321}">
                <p14:modId xmlns:p14="http://schemas.microsoft.com/office/powerpoint/2010/main" val="22088705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FC7A9161-8A67-4D81-9754-80230FBDD428}"/>
              </a:ext>
            </a:extLst>
          </p:cNvPr>
          <p:cNvSpPr/>
          <p:nvPr/>
        </p:nvSpPr>
        <p:spPr>
          <a:xfrm>
            <a:off x="1711370" y="4687521"/>
            <a:ext cx="79695" cy="79695"/>
          </a:xfrm>
          <a:prstGeom prst="ellipse">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AC444A-5767-45DD-9A96-C72512F56BF5}"/>
              </a:ext>
            </a:extLst>
          </p:cNvPr>
          <p:cNvSpPr/>
          <p:nvPr/>
        </p:nvSpPr>
        <p:spPr>
          <a:xfrm>
            <a:off x="6612280" y="5014295"/>
            <a:ext cx="79695" cy="79695"/>
          </a:xfrm>
          <a:prstGeom prst="ellipse">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464FF59-64EF-405F-9260-E49DDD3646EB}"/>
              </a:ext>
            </a:extLst>
          </p:cNvPr>
          <p:cNvSpPr/>
          <p:nvPr/>
        </p:nvSpPr>
        <p:spPr>
          <a:xfrm>
            <a:off x="6532585" y="4687521"/>
            <a:ext cx="79695" cy="79695"/>
          </a:xfrm>
          <a:prstGeom prst="ellipse">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DBAC74-1823-42F8-84B1-E7FCA8C271EC}"/>
              </a:ext>
            </a:extLst>
          </p:cNvPr>
          <p:cNvSpPr/>
          <p:nvPr/>
        </p:nvSpPr>
        <p:spPr>
          <a:xfrm>
            <a:off x="7022196" y="5602475"/>
            <a:ext cx="79695" cy="79695"/>
          </a:xfrm>
          <a:prstGeom prst="ellipse">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42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0494ADF-259A-49DB-AC55-2721269EA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29" y="480060"/>
            <a:ext cx="11237976" cy="5455328"/>
          </a:xfrm>
          <a:prstGeom prst="rect">
            <a:avLst/>
          </a:prstGeom>
        </p:spPr>
      </p:pic>
      <p:sp>
        <p:nvSpPr>
          <p:cNvPr id="5" name="Rectangle 4">
            <a:extLst>
              <a:ext uri="{FF2B5EF4-FFF2-40B4-BE49-F238E27FC236}">
                <a16:creationId xmlns:a16="http://schemas.microsoft.com/office/drawing/2014/main" id="{3A1E4350-2C3F-424F-A749-AC461A2DFB3F}"/>
              </a:ext>
            </a:extLst>
          </p:cNvPr>
          <p:cNvSpPr/>
          <p:nvPr/>
        </p:nvSpPr>
        <p:spPr>
          <a:xfrm>
            <a:off x="4526625" y="3193594"/>
            <a:ext cx="3138750" cy="470812"/>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63BF80AD-04FD-4413-BC59-DC6F96CF6261}"/>
              </a:ext>
            </a:extLst>
          </p:cNvPr>
          <p:cNvSpPr txBox="1"/>
          <p:nvPr/>
        </p:nvSpPr>
        <p:spPr>
          <a:xfrm>
            <a:off x="9519820" y="5935028"/>
            <a:ext cx="2198451"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Source: www.cdc.gov</a:t>
            </a:r>
          </a:p>
        </p:txBody>
      </p:sp>
    </p:spTree>
    <p:extLst>
      <p:ext uri="{BB962C8B-B14F-4D97-AF65-F5344CB8AC3E}">
        <p14:creationId xmlns:p14="http://schemas.microsoft.com/office/powerpoint/2010/main" val="121280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39FB1-F8E0-4748-AB03-57C7CBFF7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80"/>
            <a:ext cx="12192000" cy="6339840"/>
          </a:xfrm>
          <a:prstGeom prst="rect">
            <a:avLst/>
          </a:prstGeom>
        </p:spPr>
      </p:pic>
      <p:sp>
        <p:nvSpPr>
          <p:cNvPr id="3" name="TextBox 2">
            <a:extLst>
              <a:ext uri="{FF2B5EF4-FFF2-40B4-BE49-F238E27FC236}">
                <a16:creationId xmlns:a16="http://schemas.microsoft.com/office/drawing/2014/main" id="{72B8BC25-A31E-4B90-8514-AC5B4960980D}"/>
              </a:ext>
            </a:extLst>
          </p:cNvPr>
          <p:cNvSpPr txBox="1"/>
          <p:nvPr/>
        </p:nvSpPr>
        <p:spPr>
          <a:xfrm>
            <a:off x="9578186" y="6291143"/>
            <a:ext cx="2198451"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Source: www.cdc.gov</a:t>
            </a:r>
          </a:p>
        </p:txBody>
      </p:sp>
    </p:spTree>
    <p:extLst>
      <p:ext uri="{BB962C8B-B14F-4D97-AF65-F5344CB8AC3E}">
        <p14:creationId xmlns:p14="http://schemas.microsoft.com/office/powerpoint/2010/main" val="305316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9791B-02C7-4F3F-9535-8DD098AF423D}"/>
              </a:ext>
            </a:extLst>
          </p:cNvPr>
          <p:cNvSpPr>
            <a:spLocks noGrp="1"/>
          </p:cNvSpPr>
          <p:nvPr>
            <p:ph idx="1"/>
          </p:nvPr>
        </p:nvSpPr>
        <p:spPr>
          <a:xfrm>
            <a:off x="5511567" y="286552"/>
            <a:ext cx="5842233" cy="6284896"/>
          </a:xfrm>
        </p:spPr>
        <p:txBody>
          <a:bodyPr anchor="ctr">
            <a:normAutofit/>
          </a:bodyPr>
          <a:lstStyle/>
          <a:p>
            <a:r>
              <a:rPr lang="en-US" sz="2400" dirty="0">
                <a:latin typeface="Arial" panose="020B0604020202020204" pitchFamily="34" charset="0"/>
                <a:cs typeface="Arial" panose="020B0604020202020204" pitchFamily="34" charset="0"/>
              </a:rPr>
              <a:t>People who have experienced trauma CAN heal from trauma.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a trauma informed space looks like:</a:t>
            </a:r>
          </a:p>
          <a:p>
            <a:pPr lvl="1"/>
            <a:r>
              <a:rPr lang="en-US" dirty="0">
                <a:latin typeface="Arial" panose="020B0604020202020204" pitchFamily="34" charset="0"/>
                <a:cs typeface="Arial" panose="020B0604020202020204" pitchFamily="34" charset="0"/>
              </a:rPr>
              <a:t>Safety</a:t>
            </a:r>
          </a:p>
          <a:p>
            <a:pPr lvl="1"/>
            <a:r>
              <a:rPr lang="en-US" dirty="0">
                <a:latin typeface="Arial" panose="020B0604020202020204" pitchFamily="34" charset="0"/>
                <a:cs typeface="Arial" panose="020B0604020202020204" pitchFamily="34" charset="0"/>
              </a:rPr>
              <a:t>Trustworthiness and Transparency</a:t>
            </a:r>
          </a:p>
          <a:p>
            <a:pPr lvl="1"/>
            <a:r>
              <a:rPr lang="en-US" dirty="0">
                <a:latin typeface="Arial" panose="020B0604020202020204" pitchFamily="34" charset="0"/>
                <a:cs typeface="Arial" panose="020B0604020202020204" pitchFamily="34" charset="0"/>
              </a:rPr>
              <a:t>Peer Support</a:t>
            </a:r>
          </a:p>
          <a:p>
            <a:pPr lvl="1"/>
            <a:r>
              <a:rPr lang="en-US" dirty="0">
                <a:latin typeface="Arial" panose="020B0604020202020204" pitchFamily="34" charset="0"/>
                <a:cs typeface="Arial" panose="020B0604020202020204" pitchFamily="34" charset="0"/>
              </a:rPr>
              <a:t>Collaboration and Mutuality</a:t>
            </a:r>
          </a:p>
          <a:p>
            <a:pPr lvl="1"/>
            <a:r>
              <a:rPr lang="en-US" dirty="0">
                <a:latin typeface="Arial" panose="020B0604020202020204" pitchFamily="34" charset="0"/>
                <a:cs typeface="Arial" panose="020B0604020202020204" pitchFamily="34" charset="0"/>
              </a:rPr>
              <a:t>Empowerment, Voice and Choice</a:t>
            </a:r>
          </a:p>
          <a:p>
            <a:pPr lvl="1"/>
            <a:r>
              <a:rPr lang="en-US" dirty="0">
                <a:latin typeface="Arial" panose="020B0604020202020204" pitchFamily="34" charset="0"/>
                <a:cs typeface="Arial" panose="020B0604020202020204" pitchFamily="34" charset="0"/>
              </a:rPr>
              <a:t>Cultural, Historical and Gender Issues</a:t>
            </a:r>
          </a:p>
        </p:txBody>
      </p:sp>
      <p:sp>
        <p:nvSpPr>
          <p:cNvPr id="6" name="Rectangle 5">
            <a:extLst>
              <a:ext uri="{FF2B5EF4-FFF2-40B4-BE49-F238E27FC236}">
                <a16:creationId xmlns:a16="http://schemas.microsoft.com/office/drawing/2014/main" id="{3D539832-8E8A-4E73-B983-097BD17DBA65}"/>
              </a:ext>
            </a:extLst>
          </p:cNvPr>
          <p:cNvSpPr/>
          <p:nvPr/>
        </p:nvSpPr>
        <p:spPr>
          <a:xfrm>
            <a:off x="301566" y="286552"/>
            <a:ext cx="4469363" cy="6284896"/>
          </a:xfrm>
          <a:prstGeom prst="rect">
            <a:avLst/>
          </a:prstGeom>
          <a:solidFill>
            <a:srgbClr val="054A82"/>
          </a:solidFill>
          <a:ln>
            <a:solidFill>
              <a:srgbClr val="05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2AB4E-1BE8-4EA0-8845-EE9585022675}"/>
              </a:ext>
            </a:extLst>
          </p:cNvPr>
          <p:cNvSpPr>
            <a:spLocks noGrp="1"/>
          </p:cNvSpPr>
          <p:nvPr>
            <p:ph type="title"/>
          </p:nvPr>
        </p:nvSpPr>
        <p:spPr>
          <a:xfrm>
            <a:off x="729143" y="1711354"/>
            <a:ext cx="3494362" cy="2978092"/>
          </a:xfrm>
        </p:spPr>
        <p:txBody>
          <a:bodyPr>
            <a:normAutofit/>
          </a:bodyPr>
          <a:lstStyle/>
          <a:p>
            <a:pPr algn="ctr"/>
            <a:r>
              <a:rPr lang="en-US" dirty="0">
                <a:solidFill>
                  <a:schemeClr val="bg1"/>
                </a:solidFill>
                <a:latin typeface="Arial" panose="020B0604020202020204" pitchFamily="34" charset="0"/>
                <a:ea typeface="Roboto" panose="02000000000000000000" pitchFamily="2" charset="0"/>
                <a:cs typeface="Arial" panose="020B0604020202020204" pitchFamily="34" charset="0"/>
              </a:rPr>
              <a:t>You CAN Heal From Trauma</a:t>
            </a:r>
          </a:p>
        </p:txBody>
      </p:sp>
    </p:spTree>
    <p:extLst>
      <p:ext uri="{BB962C8B-B14F-4D97-AF65-F5344CB8AC3E}">
        <p14:creationId xmlns:p14="http://schemas.microsoft.com/office/powerpoint/2010/main" val="2300122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1435</Words>
  <Application>Microsoft Office PowerPoint</Application>
  <PresentationFormat>Widescreen</PresentationFormat>
  <Paragraphs>162</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Roboto</vt:lpstr>
      <vt:lpstr>Roboto Cn</vt:lpstr>
      <vt:lpstr>Office Theme</vt:lpstr>
      <vt:lpstr>Linn County CAN  (Child Abuse Network)</vt:lpstr>
      <vt:lpstr>What is Linn County CAN?</vt:lpstr>
      <vt:lpstr>What is child abuse?</vt:lpstr>
      <vt:lpstr>PowerPoint Presentation</vt:lpstr>
      <vt:lpstr>Adverse Childhood Experiences (ACE’s) </vt:lpstr>
      <vt:lpstr>Impacts of trauma on the Brain</vt:lpstr>
      <vt:lpstr>PowerPoint Presentation</vt:lpstr>
      <vt:lpstr>PowerPoint Presentation</vt:lpstr>
      <vt:lpstr>You CAN Heal From Trauma</vt:lpstr>
      <vt:lpstr>How to report suspected child abuse </vt:lpstr>
      <vt:lpstr>Know Your Role: Parents/Caregivers</vt:lpstr>
      <vt:lpstr>Know Your Role: Neighbors</vt:lpstr>
      <vt:lpstr>Know Your Role: Employers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Linn County CAN  (Child Abuse Network)</dc:title>
  <dc:creator>Sarah</dc:creator>
  <cp:lastModifiedBy>Sarah</cp:lastModifiedBy>
  <cp:revision>15</cp:revision>
  <dcterms:created xsi:type="dcterms:W3CDTF">2019-01-18T00:15:31Z</dcterms:created>
  <dcterms:modified xsi:type="dcterms:W3CDTF">2019-04-04T18:21:33Z</dcterms:modified>
</cp:coreProperties>
</file>